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1"/>
  </p:sldMasterIdLst>
  <p:notesMasterIdLst>
    <p:notesMasterId r:id="rId25"/>
  </p:notesMasterIdLst>
  <p:sldIdLst>
    <p:sldId id="256" r:id="rId2"/>
    <p:sldId id="257" r:id="rId3"/>
    <p:sldId id="278" r:id="rId4"/>
    <p:sldId id="258" r:id="rId5"/>
    <p:sldId id="267" r:id="rId6"/>
    <p:sldId id="259" r:id="rId7"/>
    <p:sldId id="269" r:id="rId8"/>
    <p:sldId id="268" r:id="rId9"/>
    <p:sldId id="260" r:id="rId10"/>
    <p:sldId id="279" r:id="rId11"/>
    <p:sldId id="280" r:id="rId12"/>
    <p:sldId id="261" r:id="rId13"/>
    <p:sldId id="262" r:id="rId14"/>
    <p:sldId id="263" r:id="rId15"/>
    <p:sldId id="270" r:id="rId16"/>
    <p:sldId id="264" r:id="rId17"/>
    <p:sldId id="271"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32"/>
    <p:restoredTop sz="96327"/>
  </p:normalViewPr>
  <p:slideViewPr>
    <p:cSldViewPr snapToGrid="0" snapToObjects="1">
      <p:cViewPr>
        <p:scale>
          <a:sx n="135" d="100"/>
          <a:sy n="135" d="100"/>
        </p:scale>
        <p:origin x="121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4249AD-A49E-4835-8CA9-D4EB894C48B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74C9FA6-2F43-433A-BE90-346127598B09}">
      <dgm:prSet/>
      <dgm:spPr/>
      <dgm:t>
        <a:bodyPr/>
        <a:lstStyle/>
        <a:p>
          <a:pPr algn="just"/>
          <a:r>
            <a:rPr lang="en-US" dirty="0"/>
            <a:t>Original Dataset had 196 classes of cars and total 16,185 images split roughly 50:50 into test and train.</a:t>
          </a:r>
        </a:p>
      </dgm:t>
    </dgm:pt>
    <dgm:pt modelId="{2CCAB307-509A-41D1-9E07-942C190D9637}" type="parTrans" cxnId="{9F8953EB-5260-45DD-967F-A8C13E61863A}">
      <dgm:prSet/>
      <dgm:spPr/>
      <dgm:t>
        <a:bodyPr/>
        <a:lstStyle/>
        <a:p>
          <a:endParaRPr lang="en-US"/>
        </a:p>
      </dgm:t>
    </dgm:pt>
    <dgm:pt modelId="{290450D1-DD68-4AFB-B7F0-0FC99C0B8A64}" type="sibTrans" cxnId="{9F8953EB-5260-45DD-967F-A8C13E61863A}">
      <dgm:prSet/>
      <dgm:spPr/>
      <dgm:t>
        <a:bodyPr/>
        <a:lstStyle/>
        <a:p>
          <a:endParaRPr lang="en-US"/>
        </a:p>
      </dgm:t>
    </dgm:pt>
    <dgm:pt modelId="{06AD3ED7-4FBD-4002-AE08-DF2B332AAC6B}">
      <dgm:prSet/>
      <dgm:spPr/>
      <dgm:t>
        <a:bodyPr/>
        <a:lstStyle/>
        <a:p>
          <a:pPr algn="just"/>
          <a:r>
            <a:rPr lang="en-US" dirty="0"/>
            <a:t>Size of the dataset was 1.85 GB. The images were taken from different sides making it a complex dataset.</a:t>
          </a:r>
        </a:p>
      </dgm:t>
    </dgm:pt>
    <dgm:pt modelId="{87C6B599-DBF4-4438-827C-D0A0BFC941BF}" type="parTrans" cxnId="{B484F23B-C575-4C84-9FE6-488BE0028A34}">
      <dgm:prSet/>
      <dgm:spPr/>
      <dgm:t>
        <a:bodyPr/>
        <a:lstStyle/>
        <a:p>
          <a:endParaRPr lang="en-US"/>
        </a:p>
      </dgm:t>
    </dgm:pt>
    <dgm:pt modelId="{DCFD9A97-CDA7-496E-B995-2FC30B349A38}" type="sibTrans" cxnId="{B484F23B-C575-4C84-9FE6-488BE0028A34}">
      <dgm:prSet/>
      <dgm:spPr/>
      <dgm:t>
        <a:bodyPr/>
        <a:lstStyle/>
        <a:p>
          <a:endParaRPr lang="en-US"/>
        </a:p>
      </dgm:t>
    </dgm:pt>
    <dgm:pt modelId="{6F8390D6-D233-4C84-8C5F-C0A7ED90BBA8}">
      <dgm:prSet/>
      <dgm:spPr/>
      <dgm:t>
        <a:bodyPr/>
        <a:lstStyle/>
        <a:p>
          <a:pPr algn="just"/>
          <a:r>
            <a:rPr lang="en-US" dirty="0"/>
            <a:t>Dataset has been modified to total 9,163 images and converted into 8 subdirectories with 50:50 for test and train.</a:t>
          </a:r>
        </a:p>
      </dgm:t>
    </dgm:pt>
    <dgm:pt modelId="{EBC3F891-F90F-437C-96E3-2177EBEC5EF9}" type="parTrans" cxnId="{1EBA6C7B-3961-45AC-930D-1069ECFB4C81}">
      <dgm:prSet/>
      <dgm:spPr/>
      <dgm:t>
        <a:bodyPr/>
        <a:lstStyle/>
        <a:p>
          <a:endParaRPr lang="en-US"/>
        </a:p>
      </dgm:t>
    </dgm:pt>
    <dgm:pt modelId="{DE840292-4CD4-4CD4-B804-F423C035823C}" type="sibTrans" cxnId="{1EBA6C7B-3961-45AC-930D-1069ECFB4C81}">
      <dgm:prSet/>
      <dgm:spPr/>
      <dgm:t>
        <a:bodyPr/>
        <a:lstStyle/>
        <a:p>
          <a:endParaRPr lang="en-US"/>
        </a:p>
      </dgm:t>
    </dgm:pt>
    <dgm:pt modelId="{E4A90AE1-B46D-42B9-A2AB-064D817D41AC}">
      <dgm:prSet/>
      <dgm:spPr/>
      <dgm:t>
        <a:bodyPr/>
        <a:lstStyle/>
        <a:p>
          <a:pPr algn="just"/>
          <a:r>
            <a:rPr lang="en-US" dirty="0"/>
            <a:t>The Final dataset used had a size of approx. 1GB</a:t>
          </a:r>
        </a:p>
      </dgm:t>
    </dgm:pt>
    <dgm:pt modelId="{BF95982B-9641-4E9C-81CA-B322AEF9E95A}" type="parTrans" cxnId="{4C5CAC7B-EA02-4B18-A93E-CC1E1D310452}">
      <dgm:prSet/>
      <dgm:spPr/>
      <dgm:t>
        <a:bodyPr/>
        <a:lstStyle/>
        <a:p>
          <a:endParaRPr lang="en-US"/>
        </a:p>
      </dgm:t>
    </dgm:pt>
    <dgm:pt modelId="{3320A4F9-09FC-4971-AFBF-3B97570344CC}" type="sibTrans" cxnId="{4C5CAC7B-EA02-4B18-A93E-CC1E1D310452}">
      <dgm:prSet/>
      <dgm:spPr/>
      <dgm:t>
        <a:bodyPr/>
        <a:lstStyle/>
        <a:p>
          <a:endParaRPr lang="en-US"/>
        </a:p>
      </dgm:t>
    </dgm:pt>
    <dgm:pt modelId="{72EFFE08-5AEF-7040-9490-A30B0D0FC08A}" type="pres">
      <dgm:prSet presAssocID="{B74249AD-A49E-4835-8CA9-D4EB894C48B3}" presName="vert0" presStyleCnt="0">
        <dgm:presLayoutVars>
          <dgm:dir/>
          <dgm:animOne val="branch"/>
          <dgm:animLvl val="lvl"/>
        </dgm:presLayoutVars>
      </dgm:prSet>
      <dgm:spPr/>
    </dgm:pt>
    <dgm:pt modelId="{0A01906F-5689-4D4D-8BA8-C3BE468E9329}" type="pres">
      <dgm:prSet presAssocID="{D74C9FA6-2F43-433A-BE90-346127598B09}" presName="thickLine" presStyleLbl="alignNode1" presStyleIdx="0" presStyleCnt="4"/>
      <dgm:spPr/>
    </dgm:pt>
    <dgm:pt modelId="{C44E0683-6227-6E44-8F8A-403DBE199741}" type="pres">
      <dgm:prSet presAssocID="{D74C9FA6-2F43-433A-BE90-346127598B09}" presName="horz1" presStyleCnt="0"/>
      <dgm:spPr/>
    </dgm:pt>
    <dgm:pt modelId="{0BA1A689-4EFF-CE46-BD0B-44B8B1F08160}" type="pres">
      <dgm:prSet presAssocID="{D74C9FA6-2F43-433A-BE90-346127598B09}" presName="tx1" presStyleLbl="revTx" presStyleIdx="0" presStyleCnt="4"/>
      <dgm:spPr/>
    </dgm:pt>
    <dgm:pt modelId="{11240631-0310-894D-8E2B-A7737D358163}" type="pres">
      <dgm:prSet presAssocID="{D74C9FA6-2F43-433A-BE90-346127598B09}" presName="vert1" presStyleCnt="0"/>
      <dgm:spPr/>
    </dgm:pt>
    <dgm:pt modelId="{9B7659C0-7AD0-164A-B801-0048A84EF584}" type="pres">
      <dgm:prSet presAssocID="{06AD3ED7-4FBD-4002-AE08-DF2B332AAC6B}" presName="thickLine" presStyleLbl="alignNode1" presStyleIdx="1" presStyleCnt="4"/>
      <dgm:spPr/>
    </dgm:pt>
    <dgm:pt modelId="{9B1244E1-1F73-0940-8191-2A90B2F454B3}" type="pres">
      <dgm:prSet presAssocID="{06AD3ED7-4FBD-4002-AE08-DF2B332AAC6B}" presName="horz1" presStyleCnt="0"/>
      <dgm:spPr/>
    </dgm:pt>
    <dgm:pt modelId="{1F8B47FC-C4D0-2E4F-A2A9-7A99BF6AAC02}" type="pres">
      <dgm:prSet presAssocID="{06AD3ED7-4FBD-4002-AE08-DF2B332AAC6B}" presName="tx1" presStyleLbl="revTx" presStyleIdx="1" presStyleCnt="4"/>
      <dgm:spPr/>
    </dgm:pt>
    <dgm:pt modelId="{23DB0B13-7921-8D4F-9D92-039B1A10D973}" type="pres">
      <dgm:prSet presAssocID="{06AD3ED7-4FBD-4002-AE08-DF2B332AAC6B}" presName="vert1" presStyleCnt="0"/>
      <dgm:spPr/>
    </dgm:pt>
    <dgm:pt modelId="{9BB66371-97F2-1049-A817-FDE71E1B1AFE}" type="pres">
      <dgm:prSet presAssocID="{6F8390D6-D233-4C84-8C5F-C0A7ED90BBA8}" presName="thickLine" presStyleLbl="alignNode1" presStyleIdx="2" presStyleCnt="4"/>
      <dgm:spPr/>
    </dgm:pt>
    <dgm:pt modelId="{D4A5B044-6C4A-4848-B7B0-7144B2E40882}" type="pres">
      <dgm:prSet presAssocID="{6F8390D6-D233-4C84-8C5F-C0A7ED90BBA8}" presName="horz1" presStyleCnt="0"/>
      <dgm:spPr/>
    </dgm:pt>
    <dgm:pt modelId="{965472B7-40DA-9A4A-956A-3A173DFD7F4F}" type="pres">
      <dgm:prSet presAssocID="{6F8390D6-D233-4C84-8C5F-C0A7ED90BBA8}" presName="tx1" presStyleLbl="revTx" presStyleIdx="2" presStyleCnt="4"/>
      <dgm:spPr/>
    </dgm:pt>
    <dgm:pt modelId="{5B522364-D9D4-0946-A817-F814E6133539}" type="pres">
      <dgm:prSet presAssocID="{6F8390D6-D233-4C84-8C5F-C0A7ED90BBA8}" presName="vert1" presStyleCnt="0"/>
      <dgm:spPr/>
    </dgm:pt>
    <dgm:pt modelId="{612B8A0B-23C6-4349-B10B-57F45BD1D7E0}" type="pres">
      <dgm:prSet presAssocID="{E4A90AE1-B46D-42B9-A2AB-064D817D41AC}" presName="thickLine" presStyleLbl="alignNode1" presStyleIdx="3" presStyleCnt="4"/>
      <dgm:spPr/>
    </dgm:pt>
    <dgm:pt modelId="{E67E4E14-825A-F94C-BF6D-F2FCF4A10E6D}" type="pres">
      <dgm:prSet presAssocID="{E4A90AE1-B46D-42B9-A2AB-064D817D41AC}" presName="horz1" presStyleCnt="0"/>
      <dgm:spPr/>
    </dgm:pt>
    <dgm:pt modelId="{7D82DE1B-207A-C24D-B701-59C1DC39618D}" type="pres">
      <dgm:prSet presAssocID="{E4A90AE1-B46D-42B9-A2AB-064D817D41AC}" presName="tx1" presStyleLbl="revTx" presStyleIdx="3" presStyleCnt="4"/>
      <dgm:spPr/>
    </dgm:pt>
    <dgm:pt modelId="{4429C678-9D5F-7942-9D7E-6AE8B2B4FAE6}" type="pres">
      <dgm:prSet presAssocID="{E4A90AE1-B46D-42B9-A2AB-064D817D41AC}" presName="vert1" presStyleCnt="0"/>
      <dgm:spPr/>
    </dgm:pt>
  </dgm:ptLst>
  <dgm:cxnLst>
    <dgm:cxn modelId="{7E1B400F-82EA-CE44-BC12-8618484070F4}" type="presOf" srcId="{06AD3ED7-4FBD-4002-AE08-DF2B332AAC6B}" destId="{1F8B47FC-C4D0-2E4F-A2A9-7A99BF6AAC02}" srcOrd="0" destOrd="0" presId="urn:microsoft.com/office/officeart/2008/layout/LinedList"/>
    <dgm:cxn modelId="{281CF124-F8B5-8543-94D1-CEE7589DC3E2}" type="presOf" srcId="{6F8390D6-D233-4C84-8C5F-C0A7ED90BBA8}" destId="{965472B7-40DA-9A4A-956A-3A173DFD7F4F}" srcOrd="0" destOrd="0" presId="urn:microsoft.com/office/officeart/2008/layout/LinedList"/>
    <dgm:cxn modelId="{B484F23B-C575-4C84-9FE6-488BE0028A34}" srcId="{B74249AD-A49E-4835-8CA9-D4EB894C48B3}" destId="{06AD3ED7-4FBD-4002-AE08-DF2B332AAC6B}" srcOrd="1" destOrd="0" parTransId="{87C6B599-DBF4-4438-827C-D0A0BFC941BF}" sibTransId="{DCFD9A97-CDA7-496E-B995-2FC30B349A38}"/>
    <dgm:cxn modelId="{C62D7A58-D165-9042-9ABC-10C6A636E04B}" type="presOf" srcId="{B74249AD-A49E-4835-8CA9-D4EB894C48B3}" destId="{72EFFE08-5AEF-7040-9490-A30B0D0FC08A}" srcOrd="0" destOrd="0" presId="urn:microsoft.com/office/officeart/2008/layout/LinedList"/>
    <dgm:cxn modelId="{1EBA6C7B-3961-45AC-930D-1069ECFB4C81}" srcId="{B74249AD-A49E-4835-8CA9-D4EB894C48B3}" destId="{6F8390D6-D233-4C84-8C5F-C0A7ED90BBA8}" srcOrd="2" destOrd="0" parTransId="{EBC3F891-F90F-437C-96E3-2177EBEC5EF9}" sibTransId="{DE840292-4CD4-4CD4-B804-F423C035823C}"/>
    <dgm:cxn modelId="{4C5CAC7B-EA02-4B18-A93E-CC1E1D310452}" srcId="{B74249AD-A49E-4835-8CA9-D4EB894C48B3}" destId="{E4A90AE1-B46D-42B9-A2AB-064D817D41AC}" srcOrd="3" destOrd="0" parTransId="{BF95982B-9641-4E9C-81CA-B322AEF9E95A}" sibTransId="{3320A4F9-09FC-4971-AFBF-3B97570344CC}"/>
    <dgm:cxn modelId="{8EBD2293-CA10-C747-B343-88A8F6BF7677}" type="presOf" srcId="{D74C9FA6-2F43-433A-BE90-346127598B09}" destId="{0BA1A689-4EFF-CE46-BD0B-44B8B1F08160}" srcOrd="0" destOrd="0" presId="urn:microsoft.com/office/officeart/2008/layout/LinedList"/>
    <dgm:cxn modelId="{17E57495-9957-204E-B59F-3F62C149BA59}" type="presOf" srcId="{E4A90AE1-B46D-42B9-A2AB-064D817D41AC}" destId="{7D82DE1B-207A-C24D-B701-59C1DC39618D}" srcOrd="0" destOrd="0" presId="urn:microsoft.com/office/officeart/2008/layout/LinedList"/>
    <dgm:cxn modelId="{9F8953EB-5260-45DD-967F-A8C13E61863A}" srcId="{B74249AD-A49E-4835-8CA9-D4EB894C48B3}" destId="{D74C9FA6-2F43-433A-BE90-346127598B09}" srcOrd="0" destOrd="0" parTransId="{2CCAB307-509A-41D1-9E07-942C190D9637}" sibTransId="{290450D1-DD68-4AFB-B7F0-0FC99C0B8A64}"/>
    <dgm:cxn modelId="{2B83C8F4-D2B9-5F41-A2BA-3EEC14A79F0F}" type="presParOf" srcId="{72EFFE08-5AEF-7040-9490-A30B0D0FC08A}" destId="{0A01906F-5689-4D4D-8BA8-C3BE468E9329}" srcOrd="0" destOrd="0" presId="urn:microsoft.com/office/officeart/2008/layout/LinedList"/>
    <dgm:cxn modelId="{A60DF73C-EDAC-C84F-8EBB-5B579DB406B9}" type="presParOf" srcId="{72EFFE08-5AEF-7040-9490-A30B0D0FC08A}" destId="{C44E0683-6227-6E44-8F8A-403DBE199741}" srcOrd="1" destOrd="0" presId="urn:microsoft.com/office/officeart/2008/layout/LinedList"/>
    <dgm:cxn modelId="{C751B6A3-7BCF-D841-8136-119CA5EDF653}" type="presParOf" srcId="{C44E0683-6227-6E44-8F8A-403DBE199741}" destId="{0BA1A689-4EFF-CE46-BD0B-44B8B1F08160}" srcOrd="0" destOrd="0" presId="urn:microsoft.com/office/officeart/2008/layout/LinedList"/>
    <dgm:cxn modelId="{340A4B9C-6DFC-C043-9185-2F5B399F645C}" type="presParOf" srcId="{C44E0683-6227-6E44-8F8A-403DBE199741}" destId="{11240631-0310-894D-8E2B-A7737D358163}" srcOrd="1" destOrd="0" presId="urn:microsoft.com/office/officeart/2008/layout/LinedList"/>
    <dgm:cxn modelId="{96181675-85CD-204C-8776-6FC150BB7CF3}" type="presParOf" srcId="{72EFFE08-5AEF-7040-9490-A30B0D0FC08A}" destId="{9B7659C0-7AD0-164A-B801-0048A84EF584}" srcOrd="2" destOrd="0" presId="urn:microsoft.com/office/officeart/2008/layout/LinedList"/>
    <dgm:cxn modelId="{1B67575A-2924-9A41-A405-F103770B0D62}" type="presParOf" srcId="{72EFFE08-5AEF-7040-9490-A30B0D0FC08A}" destId="{9B1244E1-1F73-0940-8191-2A90B2F454B3}" srcOrd="3" destOrd="0" presId="urn:microsoft.com/office/officeart/2008/layout/LinedList"/>
    <dgm:cxn modelId="{4B8EAF0E-2EFB-094D-922D-3F68E275AE7D}" type="presParOf" srcId="{9B1244E1-1F73-0940-8191-2A90B2F454B3}" destId="{1F8B47FC-C4D0-2E4F-A2A9-7A99BF6AAC02}" srcOrd="0" destOrd="0" presId="urn:microsoft.com/office/officeart/2008/layout/LinedList"/>
    <dgm:cxn modelId="{7F045279-C75E-2A4C-8987-D9555D5BB0BF}" type="presParOf" srcId="{9B1244E1-1F73-0940-8191-2A90B2F454B3}" destId="{23DB0B13-7921-8D4F-9D92-039B1A10D973}" srcOrd="1" destOrd="0" presId="urn:microsoft.com/office/officeart/2008/layout/LinedList"/>
    <dgm:cxn modelId="{2ACB02B6-2F7A-DF4E-84A5-E68631F662D2}" type="presParOf" srcId="{72EFFE08-5AEF-7040-9490-A30B0D0FC08A}" destId="{9BB66371-97F2-1049-A817-FDE71E1B1AFE}" srcOrd="4" destOrd="0" presId="urn:microsoft.com/office/officeart/2008/layout/LinedList"/>
    <dgm:cxn modelId="{C0ABAB42-DEB0-B442-AC98-C61BC32B38AA}" type="presParOf" srcId="{72EFFE08-5AEF-7040-9490-A30B0D0FC08A}" destId="{D4A5B044-6C4A-4848-B7B0-7144B2E40882}" srcOrd="5" destOrd="0" presId="urn:microsoft.com/office/officeart/2008/layout/LinedList"/>
    <dgm:cxn modelId="{07C63C8D-CCEB-3E44-AC6C-26419A8006B6}" type="presParOf" srcId="{D4A5B044-6C4A-4848-B7B0-7144B2E40882}" destId="{965472B7-40DA-9A4A-956A-3A173DFD7F4F}" srcOrd="0" destOrd="0" presId="urn:microsoft.com/office/officeart/2008/layout/LinedList"/>
    <dgm:cxn modelId="{8D784E66-BE0C-B941-B183-4045093D670D}" type="presParOf" srcId="{D4A5B044-6C4A-4848-B7B0-7144B2E40882}" destId="{5B522364-D9D4-0946-A817-F814E6133539}" srcOrd="1" destOrd="0" presId="urn:microsoft.com/office/officeart/2008/layout/LinedList"/>
    <dgm:cxn modelId="{01ABFF80-7D60-0345-9DFA-FA1335D8D336}" type="presParOf" srcId="{72EFFE08-5AEF-7040-9490-A30B0D0FC08A}" destId="{612B8A0B-23C6-4349-B10B-57F45BD1D7E0}" srcOrd="6" destOrd="0" presId="urn:microsoft.com/office/officeart/2008/layout/LinedList"/>
    <dgm:cxn modelId="{28DF2A69-092B-9242-9E6A-69B3FC12E517}" type="presParOf" srcId="{72EFFE08-5AEF-7040-9490-A30B0D0FC08A}" destId="{E67E4E14-825A-F94C-BF6D-F2FCF4A10E6D}" srcOrd="7" destOrd="0" presId="urn:microsoft.com/office/officeart/2008/layout/LinedList"/>
    <dgm:cxn modelId="{C1905EAD-8D05-9743-8D7D-48B74FA77F6E}" type="presParOf" srcId="{E67E4E14-825A-F94C-BF6D-F2FCF4A10E6D}" destId="{7D82DE1B-207A-C24D-B701-59C1DC39618D}" srcOrd="0" destOrd="0" presId="urn:microsoft.com/office/officeart/2008/layout/LinedList"/>
    <dgm:cxn modelId="{E84CB8B1-F559-294F-8891-C962B0A9B49B}" type="presParOf" srcId="{E67E4E14-825A-F94C-BF6D-F2FCF4A10E6D}" destId="{4429C678-9D5F-7942-9D7E-6AE8B2B4FA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1906F-5689-4D4D-8BA8-C3BE468E9329}">
      <dsp:nvSpPr>
        <dsp:cNvPr id="0" name=""/>
        <dsp:cNvSpPr/>
      </dsp:nvSpPr>
      <dsp:spPr>
        <a:xfrm>
          <a:off x="0" y="0"/>
          <a:ext cx="700377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1A689-4EFF-CE46-BD0B-44B8B1F08160}">
      <dsp:nvSpPr>
        <dsp:cNvPr id="0" name=""/>
        <dsp:cNvSpPr/>
      </dsp:nvSpPr>
      <dsp:spPr>
        <a:xfrm>
          <a:off x="0" y="0"/>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Original Dataset had 196 classes of cars and total 16,185 images split roughly 50:50 into test and train.</a:t>
          </a:r>
        </a:p>
      </dsp:txBody>
      <dsp:txXfrm>
        <a:off x="0" y="0"/>
        <a:ext cx="7003777" cy="1460901"/>
      </dsp:txXfrm>
    </dsp:sp>
    <dsp:sp modelId="{9B7659C0-7AD0-164A-B801-0048A84EF584}">
      <dsp:nvSpPr>
        <dsp:cNvPr id="0" name=""/>
        <dsp:cNvSpPr/>
      </dsp:nvSpPr>
      <dsp:spPr>
        <a:xfrm>
          <a:off x="0" y="1460901"/>
          <a:ext cx="7003777" cy="0"/>
        </a:xfrm>
        <a:prstGeom prst="line">
          <a:avLst/>
        </a:prstGeom>
        <a:solidFill>
          <a:schemeClr val="accent2">
            <a:hueOff val="511724"/>
            <a:satOff val="57"/>
            <a:lumOff val="2026"/>
            <a:alphaOff val="0"/>
          </a:schemeClr>
        </a:solidFill>
        <a:ln w="12700" cap="flat" cmpd="sng" algn="ctr">
          <a:solidFill>
            <a:schemeClr val="accent2">
              <a:hueOff val="511724"/>
              <a:satOff val="57"/>
              <a:lumOff val="20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8B47FC-C4D0-2E4F-A2A9-7A99BF6AAC02}">
      <dsp:nvSpPr>
        <dsp:cNvPr id="0" name=""/>
        <dsp:cNvSpPr/>
      </dsp:nvSpPr>
      <dsp:spPr>
        <a:xfrm>
          <a:off x="0" y="1460901"/>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Size of the dataset was 1.85 GB. The images were taken from different sides making it a complex dataset.</a:t>
          </a:r>
        </a:p>
      </dsp:txBody>
      <dsp:txXfrm>
        <a:off x="0" y="1460901"/>
        <a:ext cx="7003777" cy="1460901"/>
      </dsp:txXfrm>
    </dsp:sp>
    <dsp:sp modelId="{9BB66371-97F2-1049-A817-FDE71E1B1AFE}">
      <dsp:nvSpPr>
        <dsp:cNvPr id="0" name=""/>
        <dsp:cNvSpPr/>
      </dsp:nvSpPr>
      <dsp:spPr>
        <a:xfrm>
          <a:off x="0" y="2921802"/>
          <a:ext cx="7003777" cy="0"/>
        </a:xfrm>
        <a:prstGeom prst="line">
          <a:avLst/>
        </a:prstGeom>
        <a:solidFill>
          <a:schemeClr val="accent2">
            <a:hueOff val="1023449"/>
            <a:satOff val="114"/>
            <a:lumOff val="4053"/>
            <a:alphaOff val="0"/>
          </a:schemeClr>
        </a:solidFill>
        <a:ln w="12700" cap="flat" cmpd="sng" algn="ctr">
          <a:solidFill>
            <a:schemeClr val="accent2">
              <a:hueOff val="1023449"/>
              <a:satOff val="114"/>
              <a:lumOff val="40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5472B7-40DA-9A4A-956A-3A173DFD7F4F}">
      <dsp:nvSpPr>
        <dsp:cNvPr id="0" name=""/>
        <dsp:cNvSpPr/>
      </dsp:nvSpPr>
      <dsp:spPr>
        <a:xfrm>
          <a:off x="0" y="2921802"/>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Dataset has been modified to total 9,163 images and converted into 8 subdirectories with 50:50 for test and train.</a:t>
          </a:r>
        </a:p>
      </dsp:txBody>
      <dsp:txXfrm>
        <a:off x="0" y="2921802"/>
        <a:ext cx="7003777" cy="1460901"/>
      </dsp:txXfrm>
    </dsp:sp>
    <dsp:sp modelId="{612B8A0B-23C6-4349-B10B-57F45BD1D7E0}">
      <dsp:nvSpPr>
        <dsp:cNvPr id="0" name=""/>
        <dsp:cNvSpPr/>
      </dsp:nvSpPr>
      <dsp:spPr>
        <a:xfrm>
          <a:off x="0" y="4382703"/>
          <a:ext cx="7003777" cy="0"/>
        </a:xfrm>
        <a:prstGeom prst="line">
          <a:avLst/>
        </a:prstGeom>
        <a:solidFill>
          <a:schemeClr val="accent2">
            <a:hueOff val="1535173"/>
            <a:satOff val="171"/>
            <a:lumOff val="6079"/>
            <a:alphaOff val="0"/>
          </a:schemeClr>
        </a:solidFill>
        <a:ln w="12700" cap="flat" cmpd="sng" algn="ctr">
          <a:solidFill>
            <a:schemeClr val="accent2">
              <a:hueOff val="1535173"/>
              <a:satOff val="171"/>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2DE1B-207A-C24D-B701-59C1DC39618D}">
      <dsp:nvSpPr>
        <dsp:cNvPr id="0" name=""/>
        <dsp:cNvSpPr/>
      </dsp:nvSpPr>
      <dsp:spPr>
        <a:xfrm>
          <a:off x="0" y="4382703"/>
          <a:ext cx="7003777" cy="146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just" defTabSz="1200150">
            <a:lnSpc>
              <a:spcPct val="90000"/>
            </a:lnSpc>
            <a:spcBef>
              <a:spcPct val="0"/>
            </a:spcBef>
            <a:spcAft>
              <a:spcPct val="35000"/>
            </a:spcAft>
            <a:buNone/>
          </a:pPr>
          <a:r>
            <a:rPr lang="en-US" sz="2700" kern="1200" dirty="0"/>
            <a:t>The Final dataset used had a size of approx. 1GB</a:t>
          </a:r>
        </a:p>
      </dsp:txBody>
      <dsp:txXfrm>
        <a:off x="0" y="4382703"/>
        <a:ext cx="7003777" cy="14609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8A7BB-B8CE-6843-9A20-272FE29CD9E3}"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0E226-1323-4940-941B-336B606C99A6}" type="slidenum">
              <a:rPr lang="en-US" smtClean="0"/>
              <a:t>‹#›</a:t>
            </a:fld>
            <a:endParaRPr lang="en-US"/>
          </a:p>
        </p:txBody>
      </p:sp>
    </p:spTree>
    <p:extLst>
      <p:ext uri="{BB962C8B-B14F-4D97-AF65-F5344CB8AC3E}">
        <p14:creationId xmlns:p14="http://schemas.microsoft.com/office/powerpoint/2010/main" val="2801607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08696BA3-6A60-7348-953A-59B09D98920B}" type="datetime1">
              <a:rPr lang="en-US" smtClean="0"/>
              <a:t>12/8/20</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r>
              <a:rPr lang="en-US"/>
              <a:t>Northeastern University | CSYE 7105 | High Performance Parallel Machine Learning and AI| Team 13</a:t>
            </a: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48112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6FDED932-633E-8641-89E3-7AB8B77D9F76}" type="datetime1">
              <a:rPr lang="en-US" smtClean="0"/>
              <a:t>12/8/20</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783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BC8DF19F-CCF2-1E47-B22A-C9C3875ED7B0}" type="datetime1">
              <a:rPr lang="en-US" smtClean="0"/>
              <a:t>12/8/20</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648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4DEDC63F-7129-DB47-892B-F7C6C7002947}" type="datetime1">
              <a:rPr lang="en-US" smtClean="0"/>
              <a:t>12/8/20</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5929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FF6BD20E-7A58-F044-8A4F-1B9CAB2F3504}" type="datetime1">
              <a:rPr lang="en-US" smtClean="0"/>
              <a:t>12/8/20</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1283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B9C481F2-402A-DE48-B2FD-956DF7B2AAC3}" type="datetime1">
              <a:rPr lang="en-US" smtClean="0"/>
              <a:t>12/8/20</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51605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D0298057-8518-B943-8C60-D88F325194F0}" type="datetime1">
              <a:rPr lang="en-US" smtClean="0"/>
              <a:t>12/8/20</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8708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96E64B8D-E8F1-914B-8FB2-E7999C7798D6}" type="datetime1">
              <a:rPr lang="en-US" smtClean="0"/>
              <a:t>12/8/20</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617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DBDAFD61-B987-0F4F-BF7F-0DBAA51A08F7}" type="datetime1">
              <a:rPr lang="en-US" smtClean="0"/>
              <a:t>12/8/20</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9626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EF45C54F-FCE8-E84D-A3AD-67351B606A79}" type="datetime1">
              <a:rPr lang="en-US" smtClean="0"/>
              <a:t>12/8/20</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749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33104D35-657C-FF4F-B39F-890ED575DFE9}" type="datetime1">
              <a:rPr lang="en-US" smtClean="0"/>
              <a:t>12/8/20</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a:t>Northeastern University | CSYE 7105 | High Performance Parallel Machine Learning and AI| Team 13</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898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37F9B1EB-EAD3-6C4F-B522-B185CE9F52FA}" type="datetime1">
              <a:rPr lang="en-US" smtClean="0"/>
              <a:t>12/8/20</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r>
              <a:rPr lang="en-US"/>
              <a:t>Northeastern University | CSYE 7105 | High Performance Parallel Machine Learning and AI| Team 13</a:t>
            </a:r>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185848607"/>
      </p:ext>
    </p:extLst>
  </p:cSld>
  <p:clrMap bg1="lt1" tx1="dk1" bg2="lt2" tx2="dk2" accent1="accent1" accent2="accent2" accent3="accent3" accent4="accent4" accent5="accent5" accent6="accent6" hlink="hlink" folHlink="folHlink"/>
  <p:sldLayoutIdLst>
    <p:sldLayoutId id="2147483724" r:id="rId1"/>
    <p:sldLayoutId id="2147483723" r:id="rId2"/>
    <p:sldLayoutId id="2147483722" r:id="rId3"/>
    <p:sldLayoutId id="2147483721" r:id="rId4"/>
    <p:sldLayoutId id="2147483713" r:id="rId5"/>
    <p:sldLayoutId id="2147483714" r:id="rId6"/>
    <p:sldLayoutId id="2147483715" r:id="rId7"/>
    <p:sldLayoutId id="2147483719" r:id="rId8"/>
    <p:sldLayoutId id="2147483716" r:id="rId9"/>
    <p:sldLayoutId id="2147483717" r:id="rId10"/>
    <p:sldLayoutId id="2147483718" r:id="rId11"/>
  </p:sldLayoutIdLst>
  <p:hf sldNum="0" hd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ai.stanford.edu/~jkrause/cars/car_dataset.html"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onvolutional_neural_network" TargetMode="External"/><Relationship Id="rId7" Type="http://schemas.openxmlformats.org/officeDocument/2006/relationships/image" Target="../media/image2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rc-docs.northeastern.edu/en/latest/using-discovery/workingwithgpu.html" TargetMode="External"/><Relationship Id="rId4" Type="http://schemas.openxmlformats.org/officeDocument/2006/relationships/hyperlink" Target="https://en.wikipedia.org/wiki/PyTorc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B6F5F8D-393C-4517-BA4E-FDA002C53F90}"/>
              </a:ext>
            </a:extLst>
          </p:cNvPr>
          <p:cNvPicPr>
            <a:picLocks noChangeAspect="1"/>
          </p:cNvPicPr>
          <p:nvPr/>
        </p:nvPicPr>
        <p:blipFill rotWithShape="1">
          <a:blip r:embed="rId3">
            <a:alphaModFix amt="70000"/>
          </a:blip>
          <a:srcRect t="11482" r="-1" b="4243"/>
          <a:stretch/>
        </p:blipFill>
        <p:spPr>
          <a:xfrm>
            <a:off x="20" y="10"/>
            <a:ext cx="12188932" cy="6856614"/>
          </a:xfrm>
          <a:prstGeom prst="rect">
            <a:avLst/>
          </a:prstGeom>
        </p:spPr>
      </p:pic>
      <p:sp>
        <p:nvSpPr>
          <p:cNvPr id="2" name="Title 1">
            <a:extLst>
              <a:ext uri="{FF2B5EF4-FFF2-40B4-BE49-F238E27FC236}">
                <a16:creationId xmlns:a16="http://schemas.microsoft.com/office/drawing/2014/main" id="{D5D97B7C-76CB-AC4B-B3D3-287919F526F8}"/>
              </a:ext>
            </a:extLst>
          </p:cNvPr>
          <p:cNvSpPr>
            <a:spLocks noGrp="1"/>
          </p:cNvSpPr>
          <p:nvPr>
            <p:ph type="ctrTitle"/>
          </p:nvPr>
        </p:nvSpPr>
        <p:spPr>
          <a:xfrm>
            <a:off x="838200" y="740211"/>
            <a:ext cx="7530685" cy="3163864"/>
          </a:xfrm>
        </p:spPr>
        <p:txBody>
          <a:bodyPr>
            <a:normAutofit fontScale="90000"/>
          </a:bodyPr>
          <a:lstStyle/>
          <a:p>
            <a:pPr algn="l"/>
            <a:r>
              <a:rPr lang="en-US" sz="5200" dirty="0">
                <a:solidFill>
                  <a:srgbClr val="FFFFFF"/>
                </a:solidFill>
              </a:rPr>
              <a:t>Car Image Classification Using Convolutional Neural Networks</a:t>
            </a:r>
          </a:p>
        </p:txBody>
      </p:sp>
      <p:sp>
        <p:nvSpPr>
          <p:cNvPr id="3" name="Subtitle 2">
            <a:extLst>
              <a:ext uri="{FF2B5EF4-FFF2-40B4-BE49-F238E27FC236}">
                <a16:creationId xmlns:a16="http://schemas.microsoft.com/office/drawing/2014/main" id="{C58DE731-88CC-6846-86E3-CDA5AF09D855}"/>
              </a:ext>
            </a:extLst>
          </p:cNvPr>
          <p:cNvSpPr>
            <a:spLocks noGrp="1"/>
          </p:cNvSpPr>
          <p:nvPr>
            <p:ph type="subTitle" idx="1"/>
          </p:nvPr>
        </p:nvSpPr>
        <p:spPr>
          <a:xfrm>
            <a:off x="838200" y="4074515"/>
            <a:ext cx="7583133" cy="1279124"/>
          </a:xfrm>
        </p:spPr>
        <p:txBody>
          <a:bodyPr>
            <a:normAutofit/>
          </a:bodyPr>
          <a:lstStyle/>
          <a:p>
            <a:pPr algn="l"/>
            <a:r>
              <a:rPr lang="en-US" sz="2200" dirty="0">
                <a:solidFill>
                  <a:srgbClr val="FFFFFF"/>
                </a:solidFill>
              </a:rPr>
              <a:t>Team 13</a:t>
            </a:r>
          </a:p>
          <a:p>
            <a:pPr algn="l"/>
            <a:r>
              <a:rPr lang="en-US" sz="2200" dirty="0">
                <a:solidFill>
                  <a:srgbClr val="FFFFFF"/>
                </a:solidFill>
              </a:rPr>
              <a:t>Atulya Sharma (001306609)</a:t>
            </a:r>
          </a:p>
        </p:txBody>
      </p:sp>
      <p:pic>
        <p:nvPicPr>
          <p:cNvPr id="1026" name="Picture 2">
            <a:extLst>
              <a:ext uri="{FF2B5EF4-FFF2-40B4-BE49-F238E27FC236}">
                <a16:creationId xmlns:a16="http://schemas.microsoft.com/office/drawing/2014/main" id="{F1D161B1-1588-8C41-BBD3-553D993FA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713125"/>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6447082-3541-9B47-88C5-B2F24DECD336}"/>
              </a:ext>
            </a:extLst>
          </p:cNvPr>
          <p:cNvSpPr>
            <a:spLocks noGrp="1"/>
          </p:cNvSpPr>
          <p:nvPr>
            <p:ph type="ftr" sz="quarter" idx="11"/>
          </p:nvPr>
        </p:nvSpPr>
        <p:spPr/>
        <p:txBody>
          <a:bodyPr/>
          <a:lstStyle/>
          <a:p>
            <a:r>
              <a:rPr lang="en-US" dirty="0"/>
              <a:t>Northeastern University | CSYE 7105 | High Performance Parallel Machine Learning and AI| Team 13</a:t>
            </a:r>
          </a:p>
        </p:txBody>
      </p:sp>
    </p:spTree>
    <p:extLst>
      <p:ext uri="{BB962C8B-B14F-4D97-AF65-F5344CB8AC3E}">
        <p14:creationId xmlns:p14="http://schemas.microsoft.com/office/powerpoint/2010/main" val="293138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6B05E5-F294-744B-A285-DDC2DF12B527}"/>
              </a:ext>
            </a:extLst>
          </p:cNvPr>
          <p:cNvSpPr>
            <a:spLocks noGrp="1"/>
          </p:cNvSpPr>
          <p:nvPr>
            <p:ph type="title"/>
          </p:nvPr>
        </p:nvSpPr>
        <p:spPr/>
        <p:txBody>
          <a:bodyPr/>
          <a:lstStyle/>
          <a:p>
            <a:r>
              <a:rPr lang="en-US" dirty="0"/>
              <a:t>Code</a:t>
            </a:r>
          </a:p>
        </p:txBody>
      </p:sp>
      <p:sp>
        <p:nvSpPr>
          <p:cNvPr id="4" name="Footer Placeholder 3">
            <a:extLst>
              <a:ext uri="{FF2B5EF4-FFF2-40B4-BE49-F238E27FC236}">
                <a16:creationId xmlns:a16="http://schemas.microsoft.com/office/drawing/2014/main" id="{DD31C821-C257-414B-9C88-B77DA1DE513E}"/>
              </a:ext>
            </a:extLst>
          </p:cNvPr>
          <p:cNvSpPr>
            <a:spLocks noGrp="1"/>
          </p:cNvSpPr>
          <p:nvPr>
            <p:ph type="ftr" sz="quarter" idx="11"/>
          </p:nvPr>
        </p:nvSpPr>
        <p:spPr/>
        <p:txBody>
          <a:bodyPr/>
          <a:lstStyle/>
          <a:p>
            <a:r>
              <a:rPr lang="en-US"/>
              <a:t>Northeastern University | CSYE 7105 | High Performance Parallel Machine Learning and AI| Team 13</a:t>
            </a:r>
          </a:p>
        </p:txBody>
      </p:sp>
      <p:pic>
        <p:nvPicPr>
          <p:cNvPr id="12" name="Content Placeholder 11">
            <a:extLst>
              <a:ext uri="{FF2B5EF4-FFF2-40B4-BE49-F238E27FC236}">
                <a16:creationId xmlns:a16="http://schemas.microsoft.com/office/drawing/2014/main" id="{43B2C148-C3EF-0844-9A88-7BDC06BA0E2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72517" y="2917918"/>
            <a:ext cx="8140700" cy="1270000"/>
          </a:xfrm>
          <a:prstGeom prst="rect">
            <a:avLst/>
          </a:prstGeom>
        </p:spPr>
      </p:pic>
      <p:pic>
        <p:nvPicPr>
          <p:cNvPr id="14" name="Picture 13" descr="Logo&#10;&#10;Description automatically generated">
            <a:extLst>
              <a:ext uri="{FF2B5EF4-FFF2-40B4-BE49-F238E27FC236}">
                <a16:creationId xmlns:a16="http://schemas.microsoft.com/office/drawing/2014/main" id="{A01A246C-466B-D249-BE5C-B5A511A33D28}"/>
              </a:ext>
            </a:extLst>
          </p:cNvPr>
          <p:cNvPicPr/>
          <p:nvPr/>
        </p:nvPicPr>
        <p:blipFill>
          <a:blip r:embed="rId3">
            <a:extLst>
              <a:ext uri="{28A0092B-C50C-407E-A947-70E740481C1C}">
                <a14:useLocalDpi xmlns:a14="http://schemas.microsoft.com/office/drawing/2010/main" val="0"/>
              </a:ext>
            </a:extLst>
          </a:blip>
          <a:stretch>
            <a:fillRect/>
          </a:stretch>
        </p:blipFill>
        <p:spPr>
          <a:xfrm>
            <a:off x="1949366" y="4372016"/>
            <a:ext cx="8140699" cy="330200"/>
          </a:xfrm>
          <a:prstGeom prst="rect">
            <a:avLst/>
          </a:prstGeom>
        </p:spPr>
      </p:pic>
    </p:spTree>
    <p:extLst>
      <p:ext uri="{BB962C8B-B14F-4D97-AF65-F5344CB8AC3E}">
        <p14:creationId xmlns:p14="http://schemas.microsoft.com/office/powerpoint/2010/main" val="29809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8" name="Picture 2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4C2E1C05-3303-4DCD-9685-3BDE5AEF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925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D7F2E59A-66C6-4BE2-B3FB-D5DE585D2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190499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DFE2F-2D2D-C944-BAEB-5965C9AFDEC6}"/>
              </a:ext>
            </a:extLst>
          </p:cNvPr>
          <p:cNvSpPr>
            <a:spLocks noGrp="1"/>
          </p:cNvSpPr>
          <p:nvPr>
            <p:ph type="title"/>
          </p:nvPr>
        </p:nvSpPr>
        <p:spPr>
          <a:xfrm>
            <a:off x="838201" y="169452"/>
            <a:ext cx="10750570" cy="1514105"/>
          </a:xfrm>
        </p:spPr>
        <p:txBody>
          <a:bodyPr vert="horz" lIns="91440" tIns="45720" rIns="91440" bIns="45720" rtlCol="0" anchor="b">
            <a:normAutofit/>
          </a:bodyPr>
          <a:lstStyle/>
          <a:p>
            <a:r>
              <a:rPr lang="en-US" dirty="0"/>
              <a:t>Implementing CNN </a:t>
            </a:r>
          </a:p>
        </p:txBody>
      </p:sp>
      <p:pic>
        <p:nvPicPr>
          <p:cNvPr id="6" name="Picture 5" descr="Text&#10;&#10;Description automatically generated">
            <a:extLst>
              <a:ext uri="{FF2B5EF4-FFF2-40B4-BE49-F238E27FC236}">
                <a16:creationId xmlns:a16="http://schemas.microsoft.com/office/drawing/2014/main" id="{22547045-00CD-234A-A5B4-9AACC55B76E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99048" y="2322224"/>
            <a:ext cx="4024156" cy="3853128"/>
          </a:xfrm>
          <a:prstGeom prst="rect">
            <a:avLst/>
          </a:prstGeom>
        </p:spPr>
      </p:pic>
      <p:pic>
        <p:nvPicPr>
          <p:cNvPr id="5" name="Picture 4" descr="Text&#10;&#10;Description automatically generated">
            <a:extLst>
              <a:ext uri="{FF2B5EF4-FFF2-40B4-BE49-F238E27FC236}">
                <a16:creationId xmlns:a16="http://schemas.microsoft.com/office/drawing/2014/main" id="{B6E3ED8C-C79C-5C4C-AD32-1ABECE4975B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38201" y="2312797"/>
            <a:ext cx="4322646" cy="3849624"/>
          </a:xfrm>
          <a:prstGeom prst="rect">
            <a:avLst/>
          </a:prstGeom>
        </p:spPr>
      </p:pic>
      <p:sp>
        <p:nvSpPr>
          <p:cNvPr id="4" name="Footer Placeholder 3">
            <a:extLst>
              <a:ext uri="{FF2B5EF4-FFF2-40B4-BE49-F238E27FC236}">
                <a16:creationId xmlns:a16="http://schemas.microsoft.com/office/drawing/2014/main" id="{F773F19D-856E-824D-8D3F-D544E2E55FBE}"/>
              </a:ext>
            </a:extLst>
          </p:cNvPr>
          <p:cNvSpPr>
            <a:spLocks noGrp="1"/>
          </p:cNvSpPr>
          <p:nvPr>
            <p:ph type="ftr" sz="quarter" idx="11"/>
          </p:nvPr>
        </p:nvSpPr>
        <p:spPr>
          <a:xfrm>
            <a:off x="4038600" y="6327648"/>
            <a:ext cx="4114800" cy="365125"/>
          </a:xfrm>
        </p:spPr>
        <p:txBody>
          <a:bodyPr vert="horz" lIns="91440" tIns="45720" rIns="91440" bIns="45720" rtlCol="0" anchor="ctr">
            <a:normAutofit/>
          </a:bodyPr>
          <a:lstStyle/>
          <a:p>
            <a:pPr defTabSz="914400">
              <a:lnSpc>
                <a:spcPct val="90000"/>
              </a:lnSpc>
              <a:spcAft>
                <a:spcPts val="600"/>
              </a:spcAft>
            </a:pPr>
            <a:r>
              <a:rPr lang="en-US" kern="1200">
                <a:solidFill>
                  <a:schemeClr val="tx1">
                    <a:alpha val="60000"/>
                  </a:schemeClr>
                </a:solidFill>
                <a:latin typeface="+mn-lt"/>
                <a:ea typeface="+mn-ea"/>
                <a:cs typeface="+mn-cs"/>
              </a:rPr>
              <a:t>Northeastern University | CSYE 7105 | High Performance Parallel Machine Learning and AI| Team 13</a:t>
            </a:r>
          </a:p>
        </p:txBody>
      </p:sp>
    </p:spTree>
    <p:extLst>
      <p:ext uri="{BB962C8B-B14F-4D97-AF65-F5344CB8AC3E}">
        <p14:creationId xmlns:p14="http://schemas.microsoft.com/office/powerpoint/2010/main" val="157707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3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6" name="Picture 3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0627BF0F-97BC-FA49-B785-3B214243EF63}"/>
              </a:ext>
            </a:extLst>
          </p:cNvPr>
          <p:cNvSpPr>
            <a:spLocks noGrp="1"/>
          </p:cNvSpPr>
          <p:nvPr>
            <p:ph type="title"/>
          </p:nvPr>
        </p:nvSpPr>
        <p:spPr>
          <a:xfrm>
            <a:off x="838200" y="559813"/>
            <a:ext cx="5638800" cy="1573786"/>
          </a:xfrm>
        </p:spPr>
        <p:txBody>
          <a:bodyPr>
            <a:normAutofit/>
          </a:bodyPr>
          <a:lstStyle/>
          <a:p>
            <a:r>
              <a:rPr lang="en-US" dirty="0">
                <a:solidFill>
                  <a:schemeClr val="tx2"/>
                </a:solidFill>
              </a:rPr>
              <a:t>Serial Computing / Single GPU</a:t>
            </a:r>
          </a:p>
        </p:txBody>
      </p:sp>
      <p:sp>
        <p:nvSpPr>
          <p:cNvPr id="3" name="Content Placeholder 2">
            <a:extLst>
              <a:ext uri="{FF2B5EF4-FFF2-40B4-BE49-F238E27FC236}">
                <a16:creationId xmlns:a16="http://schemas.microsoft.com/office/drawing/2014/main" id="{9760406F-B8FB-394A-8411-632C9E67D048}"/>
              </a:ext>
            </a:extLst>
          </p:cNvPr>
          <p:cNvSpPr>
            <a:spLocks noGrp="1"/>
          </p:cNvSpPr>
          <p:nvPr>
            <p:ph idx="1"/>
          </p:nvPr>
        </p:nvSpPr>
        <p:spPr>
          <a:xfrm>
            <a:off x="6687160" y="559814"/>
            <a:ext cx="4633486" cy="1573786"/>
          </a:xfrm>
        </p:spPr>
        <p:txBody>
          <a:bodyPr>
            <a:normAutofit/>
          </a:bodyPr>
          <a:lstStyle/>
          <a:p>
            <a:pPr algn="just"/>
            <a:r>
              <a:rPr lang="en-US" sz="1800" dirty="0">
                <a:solidFill>
                  <a:schemeClr val="tx2"/>
                </a:solidFill>
              </a:rPr>
              <a:t>For 10 epochs, following is the output for testing and training accuracy as well as</a:t>
            </a:r>
          </a:p>
        </p:txBody>
      </p:sp>
      <p:pic>
        <p:nvPicPr>
          <p:cNvPr id="9" name="Picture 8" descr="A picture containing calendar&#10;&#10;Description automatically generated">
            <a:extLst>
              <a:ext uri="{FF2B5EF4-FFF2-40B4-BE49-F238E27FC236}">
                <a16:creationId xmlns:a16="http://schemas.microsoft.com/office/drawing/2014/main" id="{7E843136-600F-CE47-BC9F-D6733912FD7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8199" y="2934586"/>
            <a:ext cx="10685799" cy="2947201"/>
          </a:xfrm>
          <a:prstGeom prst="rect">
            <a:avLst/>
          </a:prstGeom>
        </p:spPr>
      </p:pic>
      <p:pic>
        <p:nvPicPr>
          <p:cNvPr id="47" name="Picture 3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4" name="Footer Placeholder 3">
            <a:extLst>
              <a:ext uri="{FF2B5EF4-FFF2-40B4-BE49-F238E27FC236}">
                <a16:creationId xmlns:a16="http://schemas.microsoft.com/office/drawing/2014/main" id="{6BE633DC-04F2-114D-B709-2F2796B24734}"/>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92103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D84464-F726-5449-87CF-5EDC6DC08C78}"/>
              </a:ext>
            </a:extLst>
          </p:cNvPr>
          <p:cNvSpPr>
            <a:spLocks noGrp="1"/>
          </p:cNvSpPr>
          <p:nvPr>
            <p:ph type="title"/>
          </p:nvPr>
        </p:nvSpPr>
        <p:spPr>
          <a:xfrm>
            <a:off x="1198182" y="381000"/>
            <a:ext cx="10003218" cy="1600124"/>
          </a:xfrm>
        </p:spPr>
        <p:txBody>
          <a:bodyPr>
            <a:normAutofit/>
          </a:bodyPr>
          <a:lstStyle/>
          <a:p>
            <a:r>
              <a:rPr lang="en-US" dirty="0"/>
              <a:t>Serial Computing / Single GPU</a:t>
            </a:r>
          </a:p>
        </p:txBody>
      </p:sp>
      <p:sp>
        <p:nvSpPr>
          <p:cNvPr id="3" name="Content Placeholder 2">
            <a:extLst>
              <a:ext uri="{FF2B5EF4-FFF2-40B4-BE49-F238E27FC236}">
                <a16:creationId xmlns:a16="http://schemas.microsoft.com/office/drawing/2014/main" id="{9A061C27-9379-FE48-8CC0-8B38B3C5B0C8}"/>
              </a:ext>
            </a:extLst>
          </p:cNvPr>
          <p:cNvSpPr>
            <a:spLocks noGrp="1"/>
          </p:cNvSpPr>
          <p:nvPr>
            <p:ph idx="1"/>
          </p:nvPr>
        </p:nvSpPr>
        <p:spPr>
          <a:xfrm>
            <a:off x="1185756" y="2362200"/>
            <a:ext cx="8796444" cy="3935986"/>
          </a:xfrm>
        </p:spPr>
        <p:txBody>
          <a:bodyPr anchor="ctr">
            <a:normAutofit/>
          </a:bodyPr>
          <a:lstStyle/>
          <a:p>
            <a:pPr algn="just"/>
            <a:r>
              <a:rPr lang="en-US" sz="1800" dirty="0">
                <a:solidFill>
                  <a:schemeClr val="tx1">
                    <a:alpha val="80000"/>
                  </a:schemeClr>
                </a:solidFill>
              </a:rPr>
              <a:t>The elapsed time when there is only a single GPU available is shown</a:t>
            </a:r>
          </a:p>
          <a:p>
            <a:endParaRPr lang="en-US" sz="1800" dirty="0">
              <a:solidFill>
                <a:schemeClr val="tx1">
                  <a:alpha val="80000"/>
                </a:schemeClr>
              </a:solidFill>
            </a:endParaRPr>
          </a:p>
        </p:txBody>
      </p:sp>
      <p:pic>
        <p:nvPicPr>
          <p:cNvPr id="5" name="Picture 4">
            <a:extLst>
              <a:ext uri="{FF2B5EF4-FFF2-40B4-BE49-F238E27FC236}">
                <a16:creationId xmlns:a16="http://schemas.microsoft.com/office/drawing/2014/main" id="{C554210A-D2DF-8345-8886-BAA16D3FF4DD}"/>
              </a:ext>
            </a:extLst>
          </p:cNvPr>
          <p:cNvPicPr>
            <a:picLocks noChangeAspect="1"/>
          </p:cNvPicPr>
          <p:nvPr/>
        </p:nvPicPr>
        <p:blipFill>
          <a:blip r:embed="rId3"/>
          <a:stretch>
            <a:fillRect/>
          </a:stretch>
        </p:blipFill>
        <p:spPr>
          <a:xfrm>
            <a:off x="1545166" y="4624916"/>
            <a:ext cx="5511800" cy="317500"/>
          </a:xfrm>
          <a:prstGeom prst="rect">
            <a:avLst/>
          </a:prstGeom>
        </p:spPr>
      </p:pic>
      <p:sp>
        <p:nvSpPr>
          <p:cNvPr id="6" name="Footer Placeholder 5">
            <a:extLst>
              <a:ext uri="{FF2B5EF4-FFF2-40B4-BE49-F238E27FC236}">
                <a16:creationId xmlns:a16="http://schemas.microsoft.com/office/drawing/2014/main" id="{31FAB05E-3535-3F45-8E01-34F0CF7317CD}"/>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357433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4D99B4-64D3-A546-B579-50C3F3A42CB3}"/>
              </a:ext>
            </a:extLst>
          </p:cNvPr>
          <p:cNvSpPr>
            <a:spLocks noGrp="1"/>
          </p:cNvSpPr>
          <p:nvPr>
            <p:ph type="title"/>
          </p:nvPr>
        </p:nvSpPr>
        <p:spPr>
          <a:xfrm>
            <a:off x="1198182" y="381000"/>
            <a:ext cx="10003218" cy="1600124"/>
          </a:xfrm>
        </p:spPr>
        <p:txBody>
          <a:bodyPr>
            <a:normAutofit/>
          </a:bodyPr>
          <a:lstStyle/>
          <a:p>
            <a:r>
              <a:rPr lang="en-US" dirty="0"/>
              <a:t>Accuracy V/S Epoch</a:t>
            </a:r>
          </a:p>
        </p:txBody>
      </p:sp>
      <p:pic>
        <p:nvPicPr>
          <p:cNvPr id="5" name="Content Placeholder 4" descr="Chart, line chart&#10;&#10;Description automatically generated">
            <a:extLst>
              <a:ext uri="{FF2B5EF4-FFF2-40B4-BE49-F238E27FC236}">
                <a16:creationId xmlns:a16="http://schemas.microsoft.com/office/drawing/2014/main" id="{0BA2C850-C00B-C74C-B368-13B869C7072B}"/>
              </a:ext>
            </a:extLst>
          </p:cNvPr>
          <p:cNvPicPr>
            <a:picLocks noGrp="1" noChangeAspect="1"/>
          </p:cNvPicPr>
          <p:nvPr>
            <p:ph idx="1"/>
          </p:nvPr>
        </p:nvPicPr>
        <p:blipFill>
          <a:blip r:embed="rId3"/>
          <a:stretch>
            <a:fillRect/>
          </a:stretch>
        </p:blipFill>
        <p:spPr>
          <a:xfrm>
            <a:off x="2886743" y="2439371"/>
            <a:ext cx="6415466" cy="3885229"/>
          </a:xfrm>
        </p:spPr>
      </p:pic>
      <p:sp>
        <p:nvSpPr>
          <p:cNvPr id="6" name="Footer Placeholder 5">
            <a:extLst>
              <a:ext uri="{FF2B5EF4-FFF2-40B4-BE49-F238E27FC236}">
                <a16:creationId xmlns:a16="http://schemas.microsoft.com/office/drawing/2014/main" id="{991B057B-2DA2-814C-A400-676DB4C878A3}"/>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9981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E1D366-522A-C041-8EDA-67C17BC4A1C6}"/>
              </a:ext>
            </a:extLst>
          </p:cNvPr>
          <p:cNvSpPr>
            <a:spLocks noGrp="1"/>
          </p:cNvSpPr>
          <p:nvPr>
            <p:ph type="title"/>
          </p:nvPr>
        </p:nvSpPr>
        <p:spPr>
          <a:xfrm>
            <a:off x="1198182" y="381000"/>
            <a:ext cx="10003218" cy="1600124"/>
          </a:xfrm>
        </p:spPr>
        <p:txBody>
          <a:bodyPr>
            <a:normAutofit/>
          </a:bodyPr>
          <a:lstStyle/>
          <a:p>
            <a:r>
              <a:rPr lang="en-US"/>
              <a:t>Loss for Single GPU</a:t>
            </a:r>
            <a:endParaRPr lang="en-US" dirty="0"/>
          </a:p>
        </p:txBody>
      </p:sp>
      <p:pic>
        <p:nvPicPr>
          <p:cNvPr id="5" name="Content Placeholder 4" descr="Chart, line chart&#10;&#10;Description automatically generated">
            <a:extLst>
              <a:ext uri="{FF2B5EF4-FFF2-40B4-BE49-F238E27FC236}">
                <a16:creationId xmlns:a16="http://schemas.microsoft.com/office/drawing/2014/main" id="{5CF1AEC3-847B-DB44-9946-7786581E081B}"/>
              </a:ext>
            </a:extLst>
          </p:cNvPr>
          <p:cNvPicPr>
            <a:picLocks noGrp="1" noChangeAspect="1"/>
          </p:cNvPicPr>
          <p:nvPr>
            <p:ph idx="1"/>
          </p:nvPr>
        </p:nvPicPr>
        <p:blipFill>
          <a:blip r:embed="rId3"/>
          <a:stretch>
            <a:fillRect/>
          </a:stretch>
        </p:blipFill>
        <p:spPr>
          <a:xfrm>
            <a:off x="3168049" y="2459067"/>
            <a:ext cx="5852854" cy="3697258"/>
          </a:xfrm>
        </p:spPr>
      </p:pic>
      <p:sp>
        <p:nvSpPr>
          <p:cNvPr id="6" name="Footer Placeholder 5">
            <a:extLst>
              <a:ext uri="{FF2B5EF4-FFF2-40B4-BE49-F238E27FC236}">
                <a16:creationId xmlns:a16="http://schemas.microsoft.com/office/drawing/2014/main" id="{83D36F47-7318-C14A-804F-62D4CF7B6A11}"/>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2694567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0627BF0F-97BC-FA49-B785-3B214243EF63}"/>
              </a:ext>
            </a:extLst>
          </p:cNvPr>
          <p:cNvSpPr>
            <a:spLocks noGrp="1"/>
          </p:cNvSpPr>
          <p:nvPr>
            <p:ph type="title"/>
          </p:nvPr>
        </p:nvSpPr>
        <p:spPr>
          <a:xfrm>
            <a:off x="838200" y="559813"/>
            <a:ext cx="5638800" cy="1573786"/>
          </a:xfrm>
        </p:spPr>
        <p:txBody>
          <a:bodyPr>
            <a:normAutofit/>
          </a:bodyPr>
          <a:lstStyle/>
          <a:p>
            <a:r>
              <a:rPr lang="en-US">
                <a:solidFill>
                  <a:schemeClr val="tx2"/>
                </a:solidFill>
              </a:rPr>
              <a:t>Parallel Computing / 2 GPUs</a:t>
            </a:r>
            <a:endParaRPr lang="en-US" dirty="0">
              <a:solidFill>
                <a:schemeClr val="tx2"/>
              </a:solidFill>
            </a:endParaRPr>
          </a:p>
        </p:txBody>
      </p:sp>
      <p:sp>
        <p:nvSpPr>
          <p:cNvPr id="3" name="Content Placeholder 2">
            <a:extLst>
              <a:ext uri="{FF2B5EF4-FFF2-40B4-BE49-F238E27FC236}">
                <a16:creationId xmlns:a16="http://schemas.microsoft.com/office/drawing/2014/main" id="{9760406F-B8FB-394A-8411-632C9E67D048}"/>
              </a:ext>
            </a:extLst>
          </p:cNvPr>
          <p:cNvSpPr>
            <a:spLocks noGrp="1"/>
          </p:cNvSpPr>
          <p:nvPr>
            <p:ph idx="1"/>
          </p:nvPr>
        </p:nvSpPr>
        <p:spPr>
          <a:xfrm>
            <a:off x="6687160" y="559814"/>
            <a:ext cx="4633486" cy="1573786"/>
          </a:xfrm>
        </p:spPr>
        <p:txBody>
          <a:bodyPr>
            <a:normAutofit/>
          </a:bodyPr>
          <a:lstStyle/>
          <a:p>
            <a:pPr algn="just"/>
            <a:r>
              <a:rPr lang="en-US" sz="1800">
                <a:solidFill>
                  <a:schemeClr val="tx2"/>
                </a:solidFill>
              </a:rPr>
              <a:t>For 10 epochs, following is the output for testing and training accuracy as well as</a:t>
            </a:r>
            <a:endParaRPr lang="en-US" sz="1800" dirty="0">
              <a:solidFill>
                <a:schemeClr val="tx2"/>
              </a:solidFill>
            </a:endParaRPr>
          </a:p>
        </p:txBody>
      </p:sp>
      <p:pic>
        <p:nvPicPr>
          <p:cNvPr id="31" name="Picture 30">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
        <p:nvSpPr>
          <p:cNvPr id="6" name="Footer Placeholder 5">
            <a:extLst>
              <a:ext uri="{FF2B5EF4-FFF2-40B4-BE49-F238E27FC236}">
                <a16:creationId xmlns:a16="http://schemas.microsoft.com/office/drawing/2014/main" id="{C612F877-4CC8-6C4E-9F74-BC502F49D934}"/>
              </a:ext>
            </a:extLst>
          </p:cNvPr>
          <p:cNvSpPr>
            <a:spLocks noGrp="1"/>
          </p:cNvSpPr>
          <p:nvPr>
            <p:ph type="ftr" sz="quarter" idx="11"/>
          </p:nvPr>
        </p:nvSpPr>
        <p:spPr/>
        <p:txBody>
          <a:bodyPr/>
          <a:lstStyle/>
          <a:p>
            <a:r>
              <a:rPr lang="en-US">
                <a:solidFill>
                  <a:schemeClr val="tx1">
                    <a:alpha val="60000"/>
                  </a:schemeClr>
                </a:solidFill>
              </a:rPr>
              <a:t>Northeastern University | CSYE 7105 | High Performance Parallel Machine Learning and AI| Team 13</a:t>
            </a:r>
            <a:endParaRPr lang="en-US" dirty="0">
              <a:solidFill>
                <a:schemeClr val="tx1">
                  <a:alpha val="60000"/>
                </a:schemeClr>
              </a:solidFill>
            </a:endParaRPr>
          </a:p>
        </p:txBody>
      </p:sp>
      <p:pic>
        <p:nvPicPr>
          <p:cNvPr id="10" name="Picture 9" descr="A picture containing text, newspaper, screenshot&#10;&#10;Description automatically generated">
            <a:extLst>
              <a:ext uri="{FF2B5EF4-FFF2-40B4-BE49-F238E27FC236}">
                <a16:creationId xmlns:a16="http://schemas.microsoft.com/office/drawing/2014/main" id="{4E7BBF58-D7AF-0541-B13B-69380FE8D4C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72377" y="2445384"/>
            <a:ext cx="10448269" cy="3247743"/>
          </a:xfrm>
          <a:prstGeom prst="rect">
            <a:avLst/>
          </a:prstGeom>
        </p:spPr>
      </p:pic>
    </p:spTree>
    <p:extLst>
      <p:ext uri="{BB962C8B-B14F-4D97-AF65-F5344CB8AC3E}">
        <p14:creationId xmlns:p14="http://schemas.microsoft.com/office/powerpoint/2010/main" val="5351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4D99B4-64D3-A546-B579-50C3F3A42CB3}"/>
              </a:ext>
            </a:extLst>
          </p:cNvPr>
          <p:cNvSpPr>
            <a:spLocks noGrp="1"/>
          </p:cNvSpPr>
          <p:nvPr>
            <p:ph type="title"/>
          </p:nvPr>
        </p:nvSpPr>
        <p:spPr>
          <a:xfrm>
            <a:off x="1198182" y="381000"/>
            <a:ext cx="10003218" cy="1600124"/>
          </a:xfrm>
        </p:spPr>
        <p:txBody>
          <a:bodyPr>
            <a:normAutofit/>
          </a:bodyPr>
          <a:lstStyle/>
          <a:p>
            <a:r>
              <a:rPr lang="en-US" dirty="0"/>
              <a:t>Accuracy V/S Epoch</a:t>
            </a:r>
          </a:p>
        </p:txBody>
      </p:sp>
      <p:sp>
        <p:nvSpPr>
          <p:cNvPr id="6" name="Footer Placeholder 5">
            <a:extLst>
              <a:ext uri="{FF2B5EF4-FFF2-40B4-BE49-F238E27FC236}">
                <a16:creationId xmlns:a16="http://schemas.microsoft.com/office/drawing/2014/main" id="{D94DD9E3-6E09-B243-982A-3FF0CD619742}"/>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pic>
        <p:nvPicPr>
          <p:cNvPr id="9" name="Picture 8" descr="Chart, line chart&#10;&#10;Description automatically generated">
            <a:extLst>
              <a:ext uri="{FF2B5EF4-FFF2-40B4-BE49-F238E27FC236}">
                <a16:creationId xmlns:a16="http://schemas.microsoft.com/office/drawing/2014/main" id="{4EF1D216-3358-DE4A-A240-A81B5E63A0C6}"/>
              </a:ext>
            </a:extLst>
          </p:cNvPr>
          <p:cNvPicPr/>
          <p:nvPr/>
        </p:nvPicPr>
        <p:blipFill>
          <a:blip r:embed="rId3">
            <a:extLst>
              <a:ext uri="{28A0092B-C50C-407E-A947-70E740481C1C}">
                <a14:useLocalDpi xmlns:a14="http://schemas.microsoft.com/office/drawing/2010/main" val="0"/>
              </a:ext>
            </a:extLst>
          </a:blip>
          <a:stretch>
            <a:fillRect/>
          </a:stretch>
        </p:blipFill>
        <p:spPr>
          <a:xfrm>
            <a:off x="3370326" y="2497137"/>
            <a:ext cx="5448300" cy="3556000"/>
          </a:xfrm>
          <a:prstGeom prst="rect">
            <a:avLst/>
          </a:prstGeom>
        </p:spPr>
      </p:pic>
    </p:spTree>
    <p:extLst>
      <p:ext uri="{BB962C8B-B14F-4D97-AF65-F5344CB8AC3E}">
        <p14:creationId xmlns:p14="http://schemas.microsoft.com/office/powerpoint/2010/main" val="257230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86D13B-56CF-7444-9CF3-06F5B9E6F15A}"/>
              </a:ext>
            </a:extLst>
          </p:cNvPr>
          <p:cNvSpPr>
            <a:spLocks noGrp="1"/>
          </p:cNvSpPr>
          <p:nvPr>
            <p:ph type="title"/>
          </p:nvPr>
        </p:nvSpPr>
        <p:spPr>
          <a:xfrm>
            <a:off x="1198182" y="381000"/>
            <a:ext cx="10003218" cy="1600124"/>
          </a:xfrm>
        </p:spPr>
        <p:txBody>
          <a:bodyPr>
            <a:normAutofit/>
          </a:bodyPr>
          <a:lstStyle/>
          <a:p>
            <a:r>
              <a:rPr lang="en-US" dirty="0"/>
              <a:t>Loss for 2 GPUs</a:t>
            </a:r>
          </a:p>
        </p:txBody>
      </p:sp>
      <p:sp>
        <p:nvSpPr>
          <p:cNvPr id="6" name="Footer Placeholder 5">
            <a:extLst>
              <a:ext uri="{FF2B5EF4-FFF2-40B4-BE49-F238E27FC236}">
                <a16:creationId xmlns:a16="http://schemas.microsoft.com/office/drawing/2014/main" id="{BCEB58EC-5AB6-9E48-8389-D73845B01005}"/>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pic>
        <p:nvPicPr>
          <p:cNvPr id="11" name="Picture 10" descr="Chart&#10;&#10;Description automatically generated">
            <a:extLst>
              <a:ext uri="{FF2B5EF4-FFF2-40B4-BE49-F238E27FC236}">
                <a16:creationId xmlns:a16="http://schemas.microsoft.com/office/drawing/2014/main" id="{BE7A4CB2-E724-FE4B-8B57-120006413F2E}"/>
              </a:ext>
            </a:extLst>
          </p:cNvPr>
          <p:cNvPicPr/>
          <p:nvPr/>
        </p:nvPicPr>
        <p:blipFill>
          <a:blip r:embed="rId3">
            <a:extLst>
              <a:ext uri="{28A0092B-C50C-407E-A947-70E740481C1C}">
                <a14:useLocalDpi xmlns:a14="http://schemas.microsoft.com/office/drawing/2010/main" val="0"/>
              </a:ext>
            </a:extLst>
          </a:blip>
          <a:stretch>
            <a:fillRect/>
          </a:stretch>
        </p:blipFill>
        <p:spPr>
          <a:xfrm>
            <a:off x="3370326" y="2524050"/>
            <a:ext cx="5448300" cy="3556000"/>
          </a:xfrm>
          <a:prstGeom prst="rect">
            <a:avLst/>
          </a:prstGeom>
        </p:spPr>
      </p:pic>
    </p:spTree>
    <p:extLst>
      <p:ext uri="{BB962C8B-B14F-4D97-AF65-F5344CB8AC3E}">
        <p14:creationId xmlns:p14="http://schemas.microsoft.com/office/powerpoint/2010/main" val="289829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849306-4F67-D941-A99A-2B2C14C77A5F}"/>
              </a:ext>
            </a:extLst>
          </p:cNvPr>
          <p:cNvSpPr>
            <a:spLocks noGrp="1"/>
          </p:cNvSpPr>
          <p:nvPr>
            <p:ph type="title"/>
          </p:nvPr>
        </p:nvSpPr>
        <p:spPr>
          <a:xfrm>
            <a:off x="1198182" y="381000"/>
            <a:ext cx="10003218" cy="1600124"/>
          </a:xfrm>
        </p:spPr>
        <p:txBody>
          <a:bodyPr>
            <a:normAutofit/>
          </a:bodyPr>
          <a:lstStyle/>
          <a:p>
            <a:r>
              <a:rPr lang="en-US" dirty="0"/>
              <a:t>Result</a:t>
            </a:r>
          </a:p>
        </p:txBody>
      </p:sp>
      <p:sp>
        <p:nvSpPr>
          <p:cNvPr id="7" name="TextBox 6">
            <a:extLst>
              <a:ext uri="{FF2B5EF4-FFF2-40B4-BE49-F238E27FC236}">
                <a16:creationId xmlns:a16="http://schemas.microsoft.com/office/drawing/2014/main" id="{52CA15C2-1C92-BE4D-9C9E-584E2B636CB8}"/>
              </a:ext>
            </a:extLst>
          </p:cNvPr>
          <p:cNvSpPr txBox="1"/>
          <p:nvPr/>
        </p:nvSpPr>
        <p:spPr>
          <a:xfrm>
            <a:off x="1227931" y="5554304"/>
            <a:ext cx="8712200" cy="369332"/>
          </a:xfrm>
          <a:prstGeom prst="rect">
            <a:avLst/>
          </a:prstGeom>
          <a:noFill/>
        </p:spPr>
        <p:txBody>
          <a:bodyPr wrap="square" rtlCol="0">
            <a:spAutoFit/>
          </a:bodyPr>
          <a:lstStyle/>
          <a:p>
            <a:r>
              <a:rPr lang="en-US" dirty="0"/>
              <a:t>The Speedup from Single GPU to 2 GPUs is </a:t>
            </a:r>
            <a:r>
              <a:rPr lang="en-US" b="1" dirty="0"/>
              <a:t>3134.994 / 2479.674</a:t>
            </a:r>
            <a:r>
              <a:rPr lang="en-US" dirty="0"/>
              <a:t> </a:t>
            </a:r>
            <a:r>
              <a:rPr lang="en-US" b="1" dirty="0"/>
              <a:t>= 1.2642</a:t>
            </a:r>
            <a:endParaRPr lang="en-US" dirty="0"/>
          </a:p>
        </p:txBody>
      </p:sp>
      <p:sp>
        <p:nvSpPr>
          <p:cNvPr id="11" name="Footer Placeholder 10">
            <a:extLst>
              <a:ext uri="{FF2B5EF4-FFF2-40B4-BE49-F238E27FC236}">
                <a16:creationId xmlns:a16="http://schemas.microsoft.com/office/drawing/2014/main" id="{BCA54936-1003-494C-8394-0E004DC6ECF8}"/>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pic>
        <p:nvPicPr>
          <p:cNvPr id="9" name="Content Placeholder 8">
            <a:extLst>
              <a:ext uri="{FF2B5EF4-FFF2-40B4-BE49-F238E27FC236}">
                <a16:creationId xmlns:a16="http://schemas.microsoft.com/office/drawing/2014/main" id="{269704BD-4983-EC46-96B4-D1952FD2B6C3}"/>
              </a:ext>
            </a:extLst>
          </p:cNvPr>
          <p:cNvPicPr>
            <a:picLocks noGrp="1" noChangeAspect="1"/>
          </p:cNvPicPr>
          <p:nvPr>
            <p:ph idx="1"/>
          </p:nvPr>
        </p:nvPicPr>
        <p:blipFill>
          <a:blip r:embed="rId3"/>
          <a:stretch>
            <a:fillRect/>
          </a:stretch>
        </p:blipFill>
        <p:spPr>
          <a:xfrm>
            <a:off x="1431156" y="2951117"/>
            <a:ext cx="9329688" cy="2202223"/>
          </a:xfrm>
        </p:spPr>
      </p:pic>
    </p:spTree>
    <p:extLst>
      <p:ext uri="{BB962C8B-B14F-4D97-AF65-F5344CB8AC3E}">
        <p14:creationId xmlns:p14="http://schemas.microsoft.com/office/powerpoint/2010/main" val="1084334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EE55A5-EC18-3941-99BD-200E87CA8D35}"/>
              </a:ext>
            </a:extLst>
          </p:cNvPr>
          <p:cNvSpPr>
            <a:spLocks noGrp="1"/>
          </p:cNvSpPr>
          <p:nvPr>
            <p:ph type="title"/>
          </p:nvPr>
        </p:nvSpPr>
        <p:spPr>
          <a:xfrm>
            <a:off x="1198182" y="381000"/>
            <a:ext cx="10003218" cy="1600124"/>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C5015444-C331-4B40-B448-53EB808DC624}"/>
              </a:ext>
            </a:extLst>
          </p:cNvPr>
          <p:cNvSpPr>
            <a:spLocks noGrp="1"/>
          </p:cNvSpPr>
          <p:nvPr>
            <p:ph idx="1"/>
          </p:nvPr>
        </p:nvSpPr>
        <p:spPr>
          <a:xfrm>
            <a:off x="1185756" y="2362200"/>
            <a:ext cx="8796444" cy="3935986"/>
          </a:xfrm>
        </p:spPr>
        <p:txBody>
          <a:bodyPr anchor="ctr">
            <a:normAutofit/>
          </a:bodyPr>
          <a:lstStyle/>
          <a:p>
            <a:pPr algn="just"/>
            <a:endParaRPr lang="en-US" sz="1800" dirty="0">
              <a:solidFill>
                <a:schemeClr val="tx1">
                  <a:alpha val="80000"/>
                </a:schemeClr>
              </a:solidFill>
            </a:endParaRPr>
          </a:p>
          <a:p>
            <a:pPr algn="just"/>
            <a:r>
              <a:rPr lang="en-US" sz="1800" dirty="0">
                <a:solidFill>
                  <a:schemeClr val="tx1">
                    <a:alpha val="80000"/>
                  </a:schemeClr>
                </a:solidFill>
              </a:rPr>
              <a:t>There are a lot of cars on the road and they continue to increase. Along with the number of cars the types of cars are also increasing. This project has been an attempt to classify cars using CNN and implementing parallelism to reduce the processing time.</a:t>
            </a:r>
          </a:p>
          <a:p>
            <a:pPr algn="just"/>
            <a:r>
              <a:rPr lang="en-US" sz="1800" dirty="0">
                <a:solidFill>
                  <a:schemeClr val="tx1">
                    <a:alpha val="80000"/>
                  </a:schemeClr>
                </a:solidFill>
              </a:rPr>
              <a:t>Convolutional Neural Networks have been known to be efficient at doing image classification.</a:t>
            </a:r>
          </a:p>
          <a:p>
            <a:pPr algn="just"/>
            <a:r>
              <a:rPr lang="en-US" sz="1800" dirty="0">
                <a:solidFill>
                  <a:schemeClr val="tx1">
                    <a:alpha val="80000"/>
                  </a:schemeClr>
                </a:solidFill>
              </a:rPr>
              <a:t>Parallel computing has shown that the use of multiple GPUs or CPUs result into better performance. We compare the speedup in this project.</a:t>
            </a:r>
          </a:p>
        </p:txBody>
      </p:sp>
      <p:sp>
        <p:nvSpPr>
          <p:cNvPr id="4" name="Footer Placeholder 3">
            <a:extLst>
              <a:ext uri="{FF2B5EF4-FFF2-40B4-BE49-F238E27FC236}">
                <a16:creationId xmlns:a16="http://schemas.microsoft.com/office/drawing/2014/main" id="{F355811A-5C0F-0A49-A954-9425441814B5}"/>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3907002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52D183-2309-2D40-B8AD-89B0A99E3A07}"/>
              </a:ext>
            </a:extLst>
          </p:cNvPr>
          <p:cNvSpPr>
            <a:spLocks noGrp="1"/>
          </p:cNvSpPr>
          <p:nvPr>
            <p:ph type="title"/>
          </p:nvPr>
        </p:nvSpPr>
        <p:spPr>
          <a:xfrm>
            <a:off x="1198182" y="381000"/>
            <a:ext cx="10003218" cy="1600124"/>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08877F91-1E0A-8545-9BBB-43849CA39B6C}"/>
              </a:ext>
            </a:extLst>
          </p:cNvPr>
          <p:cNvSpPr>
            <a:spLocks noGrp="1"/>
          </p:cNvSpPr>
          <p:nvPr>
            <p:ph idx="1"/>
          </p:nvPr>
        </p:nvSpPr>
        <p:spPr>
          <a:xfrm>
            <a:off x="1185756" y="2362200"/>
            <a:ext cx="8796444" cy="3935986"/>
          </a:xfrm>
        </p:spPr>
        <p:txBody>
          <a:bodyPr anchor="ctr">
            <a:normAutofit/>
          </a:bodyPr>
          <a:lstStyle/>
          <a:p>
            <a:pPr algn="just"/>
            <a:r>
              <a:rPr lang="en-US" sz="1800" dirty="0">
                <a:solidFill>
                  <a:schemeClr val="tx1">
                    <a:alpha val="80000"/>
                  </a:schemeClr>
                </a:solidFill>
              </a:rPr>
              <a:t>Looking at the Speedup of </a:t>
            </a:r>
            <a:r>
              <a:rPr lang="en-US" sz="1800" b="1" dirty="0">
                <a:solidFill>
                  <a:schemeClr val="tx1">
                    <a:alpha val="80000"/>
                  </a:schemeClr>
                </a:solidFill>
              </a:rPr>
              <a:t>1.2642</a:t>
            </a:r>
            <a:r>
              <a:rPr lang="en-US" sz="1800" dirty="0">
                <a:solidFill>
                  <a:schemeClr val="tx1">
                    <a:alpha val="80000"/>
                  </a:schemeClr>
                </a:solidFill>
              </a:rPr>
              <a:t>, parallel computing does hold a performance benefit over serial by reducing the time required to run complex tasks.</a:t>
            </a:r>
          </a:p>
        </p:txBody>
      </p:sp>
      <p:sp>
        <p:nvSpPr>
          <p:cNvPr id="4" name="Footer Placeholder 3">
            <a:extLst>
              <a:ext uri="{FF2B5EF4-FFF2-40B4-BE49-F238E27FC236}">
                <a16:creationId xmlns:a16="http://schemas.microsoft.com/office/drawing/2014/main" id="{5D3B8068-525D-FF40-B2A1-3144B5B84EDB}"/>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77400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E125F8-11D3-E449-A2F6-34F450377402}"/>
              </a:ext>
            </a:extLst>
          </p:cNvPr>
          <p:cNvSpPr>
            <a:spLocks noGrp="1"/>
          </p:cNvSpPr>
          <p:nvPr>
            <p:ph type="title"/>
          </p:nvPr>
        </p:nvSpPr>
        <p:spPr>
          <a:xfrm>
            <a:off x="1198182" y="381000"/>
            <a:ext cx="10003218" cy="1600124"/>
          </a:xfrm>
        </p:spPr>
        <p:txBody>
          <a:bodyPr>
            <a:normAutofit/>
          </a:bodyPr>
          <a:lstStyle/>
          <a:p>
            <a:r>
              <a:rPr lang="en-US" dirty="0"/>
              <a:t>Dataset</a:t>
            </a:r>
          </a:p>
        </p:txBody>
      </p:sp>
      <p:sp>
        <p:nvSpPr>
          <p:cNvPr id="3" name="Content Placeholder 2">
            <a:extLst>
              <a:ext uri="{FF2B5EF4-FFF2-40B4-BE49-F238E27FC236}">
                <a16:creationId xmlns:a16="http://schemas.microsoft.com/office/drawing/2014/main" id="{34BA3F56-E1E6-A74D-9506-009012B8266B}"/>
              </a:ext>
            </a:extLst>
          </p:cNvPr>
          <p:cNvSpPr>
            <a:spLocks noGrp="1"/>
          </p:cNvSpPr>
          <p:nvPr>
            <p:ph idx="1"/>
          </p:nvPr>
        </p:nvSpPr>
        <p:spPr>
          <a:xfrm>
            <a:off x="1185756" y="2362200"/>
            <a:ext cx="8796444" cy="3935986"/>
          </a:xfrm>
        </p:spPr>
        <p:txBody>
          <a:bodyPr anchor="ctr">
            <a:normAutofit/>
          </a:bodyPr>
          <a:lstStyle/>
          <a:p>
            <a:r>
              <a:rPr lang="en-US" sz="1800" dirty="0">
                <a:solidFill>
                  <a:schemeClr val="tx1">
                    <a:alpha val="80000"/>
                  </a:schemeClr>
                </a:solidFill>
                <a:hlinkClick r:id="rId3"/>
              </a:rPr>
              <a:t>http://ai.stanford.edu/~jkrause/cars/car_dataset.html</a:t>
            </a:r>
            <a:endParaRPr lang="en-US" sz="1800" dirty="0">
              <a:solidFill>
                <a:schemeClr val="tx1">
                  <a:alpha val="80000"/>
                </a:schemeClr>
              </a:solidFill>
            </a:endParaRPr>
          </a:p>
        </p:txBody>
      </p:sp>
      <p:sp>
        <p:nvSpPr>
          <p:cNvPr id="5" name="Footer Placeholder 4">
            <a:extLst>
              <a:ext uri="{FF2B5EF4-FFF2-40B4-BE49-F238E27FC236}">
                <a16:creationId xmlns:a16="http://schemas.microsoft.com/office/drawing/2014/main" id="{2C7717FC-D2B9-2E4D-B04A-F91BC1DCD50F}"/>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2568050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BFE256-6115-DC43-834A-A72E537048CD}"/>
              </a:ext>
            </a:extLst>
          </p:cNvPr>
          <p:cNvSpPr>
            <a:spLocks noGrp="1"/>
          </p:cNvSpPr>
          <p:nvPr>
            <p:ph type="title"/>
          </p:nvPr>
        </p:nvSpPr>
        <p:spPr>
          <a:xfrm>
            <a:off x="838200" y="381000"/>
            <a:ext cx="10003218" cy="1600124"/>
          </a:xfrm>
        </p:spPr>
        <p:txBody>
          <a:bodyPr>
            <a:normAutofit/>
          </a:bodyPr>
          <a:lstStyle/>
          <a:p>
            <a:r>
              <a:rPr lang="en-US" dirty="0"/>
              <a:t>References</a:t>
            </a:r>
          </a:p>
        </p:txBody>
      </p:sp>
      <p:sp>
        <p:nvSpPr>
          <p:cNvPr id="3" name="Content Placeholder 2">
            <a:extLst>
              <a:ext uri="{FF2B5EF4-FFF2-40B4-BE49-F238E27FC236}">
                <a16:creationId xmlns:a16="http://schemas.microsoft.com/office/drawing/2014/main" id="{BA1A49C7-34EA-324C-B729-77595152BCEB}"/>
              </a:ext>
            </a:extLst>
          </p:cNvPr>
          <p:cNvSpPr>
            <a:spLocks noGrp="1"/>
          </p:cNvSpPr>
          <p:nvPr>
            <p:ph idx="1"/>
          </p:nvPr>
        </p:nvSpPr>
        <p:spPr>
          <a:xfrm>
            <a:off x="838200" y="2745362"/>
            <a:ext cx="7002780" cy="3552824"/>
          </a:xfrm>
        </p:spPr>
        <p:txBody>
          <a:bodyPr anchor="ctr">
            <a:normAutofit/>
          </a:bodyPr>
          <a:lstStyle/>
          <a:p>
            <a:r>
              <a:rPr lang="en-US" sz="1800" u="sng" dirty="0">
                <a:hlinkClick r:id="rId3"/>
              </a:rPr>
              <a:t>https://en.wikipedia.org/wiki/Convolutional_neural_network</a:t>
            </a:r>
            <a:endParaRPr lang="en-US" sz="1800" dirty="0"/>
          </a:p>
          <a:p>
            <a:r>
              <a:rPr lang="en-US" sz="1800" dirty="0">
                <a:solidFill>
                  <a:schemeClr val="tx1"/>
                </a:solidFill>
                <a:hlinkClick r:id="rId4"/>
              </a:rPr>
              <a:t>https://en.wikipedia.org/wiki/PyTorch</a:t>
            </a:r>
            <a:endParaRPr lang="en-US" sz="1800" dirty="0">
              <a:solidFill>
                <a:schemeClr val="tx1"/>
              </a:solidFill>
            </a:endParaRPr>
          </a:p>
          <a:p>
            <a:r>
              <a:rPr lang="en-US" sz="1800" dirty="0">
                <a:solidFill>
                  <a:schemeClr val="tx1"/>
                </a:solidFill>
                <a:hlinkClick r:id="rId5"/>
              </a:rPr>
              <a:t>https://rc-docs.northeastern.edu/en/latest/using-discovery/workingwithgpu.html</a:t>
            </a:r>
            <a:endParaRPr lang="en-US" sz="1800" dirty="0">
              <a:solidFill>
                <a:schemeClr val="tx1"/>
              </a:solidFill>
            </a:endParaRPr>
          </a:p>
          <a:p>
            <a:pPr marL="0" indent="0">
              <a:buNone/>
            </a:pPr>
            <a:endParaRPr lang="en-US" sz="1800" dirty="0">
              <a:solidFill>
                <a:schemeClr val="tx1"/>
              </a:solidFill>
            </a:endParaRPr>
          </a:p>
          <a:p>
            <a:endParaRPr lang="en-US" sz="1800" dirty="0">
              <a:solidFill>
                <a:schemeClr val="tx1"/>
              </a:solidFill>
            </a:endParaRPr>
          </a:p>
        </p:txBody>
      </p:sp>
      <p:pic>
        <p:nvPicPr>
          <p:cNvPr id="7" name="Graphic 6" descr="Right Double Quote">
            <a:extLst>
              <a:ext uri="{FF2B5EF4-FFF2-40B4-BE49-F238E27FC236}">
                <a16:creationId xmlns:a16="http://schemas.microsoft.com/office/drawing/2014/main" id="{439E81E9-9F61-4A11-9682-D4C0EF9622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0078" y="2745362"/>
            <a:ext cx="3552824" cy="3552824"/>
          </a:xfrm>
          <a:prstGeom prst="rect">
            <a:avLst/>
          </a:prstGeom>
        </p:spPr>
      </p:pic>
      <p:sp>
        <p:nvSpPr>
          <p:cNvPr id="4" name="Footer Placeholder 3">
            <a:extLst>
              <a:ext uri="{FF2B5EF4-FFF2-40B4-BE49-F238E27FC236}">
                <a16:creationId xmlns:a16="http://schemas.microsoft.com/office/drawing/2014/main" id="{4F092D02-5B0F-B24E-B8E7-E4B73FA3C761}"/>
              </a:ext>
            </a:extLst>
          </p:cNvPr>
          <p:cNvSpPr>
            <a:spLocks noGrp="1"/>
          </p:cNvSpPr>
          <p:nvPr>
            <p:ph type="ftr" sz="quarter" idx="11"/>
          </p:nvPr>
        </p:nvSpPr>
        <p:spPr/>
        <p:txBody>
          <a:bodyPr/>
          <a:lstStyle/>
          <a:p>
            <a:r>
              <a:rPr lang="en-US" dirty="0">
                <a:solidFill>
                  <a:schemeClr val="tx1"/>
                </a:solidFill>
              </a:rPr>
              <a:t>Northeastern University | CSYE 7105 | High Performance Parallel Machine Learning and AI| Team 13</a:t>
            </a:r>
          </a:p>
        </p:txBody>
      </p:sp>
    </p:spTree>
    <p:extLst>
      <p:ext uri="{BB962C8B-B14F-4D97-AF65-F5344CB8AC3E}">
        <p14:creationId xmlns:p14="http://schemas.microsoft.com/office/powerpoint/2010/main" val="90509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6F5F8D-393C-4517-BA4E-FDA002C53F90}"/>
              </a:ext>
            </a:extLst>
          </p:cNvPr>
          <p:cNvPicPr>
            <a:picLocks noChangeAspect="1"/>
          </p:cNvPicPr>
          <p:nvPr/>
        </p:nvPicPr>
        <p:blipFill rotWithShape="1">
          <a:blip r:embed="rId2">
            <a:alphaModFix amt="70000"/>
          </a:blip>
          <a:srcRect t="11482" r="-1" b="4243"/>
          <a:stretch/>
        </p:blipFill>
        <p:spPr>
          <a:xfrm>
            <a:off x="20" y="10"/>
            <a:ext cx="12188932" cy="6856614"/>
          </a:xfrm>
          <a:prstGeom prst="rect">
            <a:avLst/>
          </a:prstGeom>
        </p:spPr>
      </p:pic>
      <p:sp>
        <p:nvSpPr>
          <p:cNvPr id="2" name="Title 1">
            <a:extLst>
              <a:ext uri="{FF2B5EF4-FFF2-40B4-BE49-F238E27FC236}">
                <a16:creationId xmlns:a16="http://schemas.microsoft.com/office/drawing/2014/main" id="{D5D97B7C-76CB-AC4B-B3D3-287919F526F8}"/>
              </a:ext>
            </a:extLst>
          </p:cNvPr>
          <p:cNvSpPr>
            <a:spLocks noGrp="1"/>
          </p:cNvSpPr>
          <p:nvPr>
            <p:ph type="ctrTitle"/>
          </p:nvPr>
        </p:nvSpPr>
        <p:spPr>
          <a:xfrm>
            <a:off x="838200" y="1253579"/>
            <a:ext cx="7530685" cy="3163864"/>
          </a:xfrm>
        </p:spPr>
        <p:txBody>
          <a:bodyPr>
            <a:normAutofit/>
          </a:bodyPr>
          <a:lstStyle/>
          <a:p>
            <a:pPr algn="l"/>
            <a:r>
              <a:rPr lang="en-US" sz="5200" dirty="0">
                <a:solidFill>
                  <a:srgbClr val="FFFFFF"/>
                </a:solidFill>
              </a:rPr>
              <a:t>THANK YOU</a:t>
            </a:r>
            <a:br>
              <a:rPr lang="en-US" sz="5200" dirty="0">
                <a:solidFill>
                  <a:srgbClr val="FFFFFF"/>
                </a:solidFill>
              </a:rPr>
            </a:br>
            <a:endParaRPr lang="en-US" sz="5200" dirty="0">
              <a:solidFill>
                <a:srgbClr val="FFFFFF"/>
              </a:solidFill>
            </a:endParaRPr>
          </a:p>
        </p:txBody>
      </p:sp>
      <p:pic>
        <p:nvPicPr>
          <p:cNvPr id="1026" name="Picture 2">
            <a:extLst>
              <a:ext uri="{FF2B5EF4-FFF2-40B4-BE49-F238E27FC236}">
                <a16:creationId xmlns:a16="http://schemas.microsoft.com/office/drawing/2014/main" id="{F1D161B1-1588-8C41-BBD3-553D993FA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713125"/>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2C98A73-E1A5-EC43-B1C6-48F2D831A448}"/>
              </a:ext>
            </a:extLst>
          </p:cNvPr>
          <p:cNvSpPr>
            <a:spLocks noGrp="1"/>
          </p:cNvSpPr>
          <p:nvPr>
            <p:ph type="ftr" sz="quarter" idx="11"/>
          </p:nvPr>
        </p:nvSpPr>
        <p:spPr/>
        <p:txBody>
          <a:bodyPr/>
          <a:lstStyle/>
          <a:p>
            <a:r>
              <a:rPr lang="en-US" dirty="0"/>
              <a:t>Northeastern University | CSYE 7105 | High Performance Parallel Machine Learning and AI| Team 13</a:t>
            </a:r>
          </a:p>
        </p:txBody>
      </p:sp>
    </p:spTree>
    <p:extLst>
      <p:ext uri="{BB962C8B-B14F-4D97-AF65-F5344CB8AC3E}">
        <p14:creationId xmlns:p14="http://schemas.microsoft.com/office/powerpoint/2010/main" val="3265953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52A3EF-5341-1A41-8893-8A392B074DD0}"/>
              </a:ext>
            </a:extLst>
          </p:cNvPr>
          <p:cNvSpPr>
            <a:spLocks noGrp="1"/>
          </p:cNvSpPr>
          <p:nvPr>
            <p:ph type="title"/>
          </p:nvPr>
        </p:nvSpPr>
        <p:spPr>
          <a:xfrm>
            <a:off x="838201" y="559813"/>
            <a:ext cx="4876800" cy="5577934"/>
          </a:xfrm>
        </p:spPr>
        <p:txBody>
          <a:bodyPr>
            <a:normAutofit/>
          </a:bodyPr>
          <a:lstStyle/>
          <a:p>
            <a:r>
              <a:rPr lang="en-US" dirty="0"/>
              <a:t>Introduction</a:t>
            </a:r>
          </a:p>
        </p:txBody>
      </p:sp>
      <p:pic>
        <p:nvPicPr>
          <p:cNvPr id="6" name="Content Placeholder 5">
            <a:extLst>
              <a:ext uri="{FF2B5EF4-FFF2-40B4-BE49-F238E27FC236}">
                <a16:creationId xmlns:a16="http://schemas.microsoft.com/office/drawing/2014/main" id="{284A26BF-1862-F148-ACE7-DF58EB4820F1}"/>
              </a:ext>
            </a:extLst>
          </p:cNvPr>
          <p:cNvPicPr>
            <a:picLocks noGrp="1" noChangeAspect="1"/>
          </p:cNvPicPr>
          <p:nvPr>
            <p:ph idx="1"/>
          </p:nvPr>
        </p:nvPicPr>
        <p:blipFill>
          <a:blip r:embed="rId3"/>
          <a:stretch>
            <a:fillRect/>
          </a:stretch>
        </p:blipFill>
        <p:spPr>
          <a:xfrm>
            <a:off x="6705600" y="1656295"/>
            <a:ext cx="4467225" cy="3361261"/>
          </a:xfrm>
        </p:spPr>
      </p:pic>
      <p:sp>
        <p:nvSpPr>
          <p:cNvPr id="4" name="Footer Placeholder 3">
            <a:extLst>
              <a:ext uri="{FF2B5EF4-FFF2-40B4-BE49-F238E27FC236}">
                <a16:creationId xmlns:a16="http://schemas.microsoft.com/office/drawing/2014/main" id="{07F7D03F-351C-AC4D-AFE9-DEFF47CA62DF}"/>
              </a:ext>
            </a:extLst>
          </p:cNvPr>
          <p:cNvSpPr>
            <a:spLocks noGrp="1"/>
          </p:cNvSpPr>
          <p:nvPr>
            <p:ph type="ftr" sz="quarter" idx="11"/>
          </p:nvPr>
        </p:nvSpPr>
        <p:spPr>
          <a:xfrm>
            <a:off x="6615516" y="6327648"/>
            <a:ext cx="3688417" cy="365125"/>
          </a:xfrm>
        </p:spPr>
        <p:txBody>
          <a:bodyPr>
            <a:normAutofit/>
          </a:bodyPr>
          <a:lstStyle/>
          <a:p>
            <a:pPr algn="l">
              <a:lnSpc>
                <a:spcPct val="90000"/>
              </a:lnSpc>
              <a:spcAft>
                <a:spcPts val="600"/>
              </a:spcAft>
            </a:pPr>
            <a:r>
              <a:rPr lang="en-US">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2683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05619-FAEA-A243-8399-CDFD2D030B7E}"/>
              </a:ext>
            </a:extLst>
          </p:cNvPr>
          <p:cNvSpPr>
            <a:spLocks noGrp="1"/>
          </p:cNvSpPr>
          <p:nvPr>
            <p:ph type="title"/>
          </p:nvPr>
        </p:nvSpPr>
        <p:spPr>
          <a:xfrm>
            <a:off x="1198182" y="381000"/>
            <a:ext cx="10003218" cy="1600124"/>
          </a:xfrm>
        </p:spPr>
        <p:txBody>
          <a:bodyPr>
            <a:normAutofit/>
          </a:bodyPr>
          <a:lstStyle/>
          <a:p>
            <a:r>
              <a:rPr lang="en-US" dirty="0"/>
              <a:t>Objectives</a:t>
            </a:r>
          </a:p>
        </p:txBody>
      </p:sp>
      <p:sp>
        <p:nvSpPr>
          <p:cNvPr id="3" name="Content Placeholder 2">
            <a:extLst>
              <a:ext uri="{FF2B5EF4-FFF2-40B4-BE49-F238E27FC236}">
                <a16:creationId xmlns:a16="http://schemas.microsoft.com/office/drawing/2014/main" id="{1214F6DD-8ECE-464A-89EE-F4596DCE86B5}"/>
              </a:ext>
            </a:extLst>
          </p:cNvPr>
          <p:cNvSpPr>
            <a:spLocks noGrp="1"/>
          </p:cNvSpPr>
          <p:nvPr>
            <p:ph idx="1"/>
          </p:nvPr>
        </p:nvSpPr>
        <p:spPr>
          <a:xfrm>
            <a:off x="1185756" y="2362200"/>
            <a:ext cx="8796444" cy="3935986"/>
          </a:xfrm>
        </p:spPr>
        <p:txBody>
          <a:bodyPr anchor="ctr">
            <a:normAutofit/>
          </a:bodyPr>
          <a:lstStyle/>
          <a:p>
            <a:pPr algn="just"/>
            <a:r>
              <a:rPr lang="en-US" sz="1800" dirty="0">
                <a:solidFill>
                  <a:schemeClr val="tx1">
                    <a:alpha val="80000"/>
                  </a:schemeClr>
                </a:solidFill>
              </a:rPr>
              <a:t>Primary objective is to run CNN with just one GPU followed by running it on 2 GPUs on Discovery Cluster.</a:t>
            </a:r>
          </a:p>
          <a:p>
            <a:pPr algn="just"/>
            <a:r>
              <a:rPr lang="en-US" sz="1800" dirty="0">
                <a:solidFill>
                  <a:schemeClr val="tx1">
                    <a:alpha val="80000"/>
                  </a:schemeClr>
                </a:solidFill>
              </a:rPr>
              <a:t>In order to achieve this, we must create a virtual environment and then finally calculate the speedup.</a:t>
            </a:r>
          </a:p>
        </p:txBody>
      </p:sp>
      <p:sp>
        <p:nvSpPr>
          <p:cNvPr id="4" name="Footer Placeholder 3">
            <a:extLst>
              <a:ext uri="{FF2B5EF4-FFF2-40B4-BE49-F238E27FC236}">
                <a16:creationId xmlns:a16="http://schemas.microsoft.com/office/drawing/2014/main" id="{646D7559-EE11-194E-991B-61B3DC95A252}"/>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215301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F49FD3-0DEA-F346-9C04-082D17C4B373}"/>
              </a:ext>
            </a:extLst>
          </p:cNvPr>
          <p:cNvSpPr>
            <a:spLocks noGrp="1"/>
          </p:cNvSpPr>
          <p:nvPr>
            <p:ph type="title"/>
          </p:nvPr>
        </p:nvSpPr>
        <p:spPr>
          <a:xfrm>
            <a:off x="838201" y="559813"/>
            <a:ext cx="4876800" cy="5577934"/>
          </a:xfrm>
        </p:spPr>
        <p:txBody>
          <a:bodyPr>
            <a:normAutofit/>
          </a:bodyPr>
          <a:lstStyle/>
          <a:p>
            <a:r>
              <a:rPr lang="en-US" dirty="0"/>
              <a:t>Flow Diagram</a:t>
            </a:r>
          </a:p>
        </p:txBody>
      </p:sp>
      <p:pic>
        <p:nvPicPr>
          <p:cNvPr id="7" name="Content Placeholder 6" descr="Graphical user interface, text, application, chat or text message&#10;&#10;Description automatically generated">
            <a:extLst>
              <a:ext uri="{FF2B5EF4-FFF2-40B4-BE49-F238E27FC236}">
                <a16:creationId xmlns:a16="http://schemas.microsoft.com/office/drawing/2014/main" id="{C39ACE5E-EB85-CC4A-916C-96A630B70343}"/>
              </a:ext>
            </a:extLst>
          </p:cNvPr>
          <p:cNvPicPr>
            <a:picLocks noGrp="1" noChangeAspect="1"/>
          </p:cNvPicPr>
          <p:nvPr>
            <p:ph idx="1"/>
          </p:nvPr>
        </p:nvPicPr>
        <p:blipFill>
          <a:blip r:embed="rId3"/>
          <a:stretch>
            <a:fillRect/>
          </a:stretch>
        </p:blipFill>
        <p:spPr>
          <a:xfrm>
            <a:off x="8092046" y="298051"/>
            <a:ext cx="1715342" cy="6261897"/>
          </a:xfrm>
        </p:spPr>
      </p:pic>
      <p:sp>
        <p:nvSpPr>
          <p:cNvPr id="9" name="Footer Placeholder 8">
            <a:extLst>
              <a:ext uri="{FF2B5EF4-FFF2-40B4-BE49-F238E27FC236}">
                <a16:creationId xmlns:a16="http://schemas.microsoft.com/office/drawing/2014/main" id="{AA0F2FD0-3547-224D-90D4-1950AF2C9B72}"/>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401535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4" name="Rectangle 26">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28">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0">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4FA3E4-B3EC-2E48-BEA8-F5166F5B96C1}"/>
              </a:ext>
            </a:extLst>
          </p:cNvPr>
          <p:cNvSpPr>
            <a:spLocks noGrp="1"/>
          </p:cNvSpPr>
          <p:nvPr>
            <p:ph type="title"/>
          </p:nvPr>
        </p:nvSpPr>
        <p:spPr>
          <a:xfrm>
            <a:off x="838201" y="559813"/>
            <a:ext cx="2819399" cy="1735915"/>
          </a:xfrm>
        </p:spPr>
        <p:txBody>
          <a:bodyPr>
            <a:normAutofit/>
          </a:bodyPr>
          <a:lstStyle/>
          <a:p>
            <a:r>
              <a:rPr lang="en-US" dirty="0"/>
              <a:t>Dataset</a:t>
            </a:r>
          </a:p>
        </p:txBody>
      </p:sp>
      <p:graphicFrame>
        <p:nvGraphicFramePr>
          <p:cNvPr id="37" name="Content Placeholder 2">
            <a:extLst>
              <a:ext uri="{FF2B5EF4-FFF2-40B4-BE49-F238E27FC236}">
                <a16:creationId xmlns:a16="http://schemas.microsoft.com/office/drawing/2014/main" id="{718D2D52-B53D-45D1-A9C2-998F2F256A2F}"/>
              </a:ext>
            </a:extLst>
          </p:cNvPr>
          <p:cNvGraphicFramePr>
            <a:graphicFrameLocks noGrp="1"/>
          </p:cNvGraphicFramePr>
          <p:nvPr>
            <p:ph idx="1"/>
            <p:extLst>
              <p:ext uri="{D42A27DB-BD31-4B8C-83A1-F6EECF244321}">
                <p14:modId xmlns:p14="http://schemas.microsoft.com/office/powerpoint/2010/main" val="1940535593"/>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B4DA3260-DF51-2841-8459-6869BA0E86F3}"/>
              </a:ext>
            </a:extLst>
          </p:cNvPr>
          <p:cNvPicPr>
            <a:picLocks noChangeAspect="1"/>
          </p:cNvPicPr>
          <p:nvPr/>
        </p:nvPicPr>
        <p:blipFill>
          <a:blip r:embed="rId8"/>
          <a:stretch>
            <a:fillRect/>
          </a:stretch>
        </p:blipFill>
        <p:spPr>
          <a:xfrm>
            <a:off x="254000" y="2295728"/>
            <a:ext cx="4064000" cy="3048000"/>
          </a:xfrm>
          <a:prstGeom prst="rect">
            <a:avLst/>
          </a:prstGeom>
        </p:spPr>
      </p:pic>
      <p:sp>
        <p:nvSpPr>
          <p:cNvPr id="6" name="Footer Placeholder 5">
            <a:extLst>
              <a:ext uri="{FF2B5EF4-FFF2-40B4-BE49-F238E27FC236}">
                <a16:creationId xmlns:a16="http://schemas.microsoft.com/office/drawing/2014/main" id="{B76AAC9E-FFFD-1042-8A5E-E80B0691CE12}"/>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22179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705149E-2206-5649-853F-C6F67DB474DB}"/>
              </a:ext>
            </a:extLst>
          </p:cNvPr>
          <p:cNvSpPr>
            <a:spLocks noGrp="1"/>
          </p:cNvSpPr>
          <p:nvPr>
            <p:ph type="title"/>
          </p:nvPr>
        </p:nvSpPr>
        <p:spPr>
          <a:xfrm>
            <a:off x="838200" y="559812"/>
            <a:ext cx="5638800" cy="1923617"/>
          </a:xfrm>
        </p:spPr>
        <p:txBody>
          <a:bodyPr anchor="t">
            <a:normAutofit/>
          </a:bodyPr>
          <a:lstStyle/>
          <a:p>
            <a:r>
              <a:rPr lang="en-US">
                <a:solidFill>
                  <a:schemeClr val="tx2"/>
                </a:solidFill>
              </a:rPr>
              <a:t>Convolutional Neural Networks</a:t>
            </a:r>
          </a:p>
        </p:txBody>
      </p:sp>
      <p:sp>
        <p:nvSpPr>
          <p:cNvPr id="3" name="Content Placeholder 2">
            <a:extLst>
              <a:ext uri="{FF2B5EF4-FFF2-40B4-BE49-F238E27FC236}">
                <a16:creationId xmlns:a16="http://schemas.microsoft.com/office/drawing/2014/main" id="{DFDD7750-95B7-4043-88BC-293AD9269FA0}"/>
              </a:ext>
            </a:extLst>
          </p:cNvPr>
          <p:cNvSpPr>
            <a:spLocks noGrp="1"/>
          </p:cNvSpPr>
          <p:nvPr>
            <p:ph idx="1"/>
          </p:nvPr>
        </p:nvSpPr>
        <p:spPr>
          <a:xfrm>
            <a:off x="6687160" y="559813"/>
            <a:ext cx="4633486" cy="1923617"/>
          </a:xfrm>
        </p:spPr>
        <p:txBody>
          <a:bodyPr anchor="t">
            <a:normAutofit/>
          </a:bodyPr>
          <a:lstStyle/>
          <a:p>
            <a:pPr algn="just"/>
            <a:r>
              <a:rPr lang="en-US" sz="1800" dirty="0">
                <a:solidFill>
                  <a:schemeClr val="tx2"/>
                </a:solidFill>
              </a:rPr>
              <a:t>CNN is a class of Deep Neural Networks (DNN), most applied to analyze visual imagery like image classification and identification, video recognition, medical image analysis, Natural Language Processing, etc. </a:t>
            </a:r>
          </a:p>
          <a:p>
            <a:endParaRPr lang="en-US" sz="1800" dirty="0">
              <a:solidFill>
                <a:schemeClr val="tx2"/>
              </a:solidFill>
            </a:endParaRPr>
          </a:p>
          <a:p>
            <a:endParaRPr lang="en-US" sz="1800" dirty="0">
              <a:solidFill>
                <a:schemeClr val="tx2"/>
              </a:solidFill>
            </a:endParaRPr>
          </a:p>
        </p:txBody>
      </p:sp>
      <p:sp>
        <p:nvSpPr>
          <p:cNvPr id="36" name="Rectangle 35">
            <a:extLst>
              <a:ext uri="{FF2B5EF4-FFF2-40B4-BE49-F238E27FC236}">
                <a16:creationId xmlns:a16="http://schemas.microsoft.com/office/drawing/2014/main" id="{9390E0EC-2D76-4D83-A9EE-B610858BB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88920"/>
            <a:ext cx="12192000" cy="407720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EC903544-48D2-4493-9093-E4648C9DE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9" y="2785951"/>
            <a:ext cx="12191999" cy="407204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Diagram&#10;&#10;Description automatically generated">
            <a:extLst>
              <a:ext uri="{FF2B5EF4-FFF2-40B4-BE49-F238E27FC236}">
                <a16:creationId xmlns:a16="http://schemas.microsoft.com/office/drawing/2014/main" id="{3E91D6CD-9C2C-1D4C-BF53-F6DC7ABE8BC3}"/>
              </a:ext>
            </a:extLst>
          </p:cNvPr>
          <p:cNvPicPr/>
          <p:nvPr/>
        </p:nvPicPr>
        <p:blipFill>
          <a:blip r:embed="rId3">
            <a:extLst>
              <a:ext uri="{28A0092B-C50C-407E-A947-70E740481C1C}">
                <a14:useLocalDpi xmlns:a14="http://schemas.microsoft.com/office/drawing/2010/main" val="0"/>
              </a:ext>
            </a:extLst>
          </a:blip>
          <a:stretch>
            <a:fillRect/>
          </a:stretch>
        </p:blipFill>
        <p:spPr>
          <a:xfrm>
            <a:off x="2489946" y="3429000"/>
            <a:ext cx="7212107" cy="2763478"/>
          </a:xfrm>
          <a:prstGeom prst="rect">
            <a:avLst/>
          </a:prstGeom>
        </p:spPr>
      </p:pic>
      <p:sp>
        <p:nvSpPr>
          <p:cNvPr id="5" name="Footer Placeholder 4">
            <a:extLst>
              <a:ext uri="{FF2B5EF4-FFF2-40B4-BE49-F238E27FC236}">
                <a16:creationId xmlns:a16="http://schemas.microsoft.com/office/drawing/2014/main" id="{30E2F154-F28B-D849-A0AA-CB9CDD446F59}"/>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222311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61A1BF-3CE3-F44F-9383-5CF9F686BF04}"/>
              </a:ext>
            </a:extLst>
          </p:cNvPr>
          <p:cNvSpPr>
            <a:spLocks noGrp="1"/>
          </p:cNvSpPr>
          <p:nvPr>
            <p:ph type="title"/>
          </p:nvPr>
        </p:nvSpPr>
        <p:spPr>
          <a:xfrm>
            <a:off x="1198182" y="381000"/>
            <a:ext cx="10003218" cy="1600124"/>
          </a:xfrm>
        </p:spPr>
        <p:txBody>
          <a:bodyPr>
            <a:normAutofit/>
          </a:bodyPr>
          <a:lstStyle/>
          <a:p>
            <a:r>
              <a:rPr lang="en-US" dirty="0" err="1"/>
              <a:t>PyTorch</a:t>
            </a:r>
            <a:endParaRPr lang="en-US" dirty="0"/>
          </a:p>
        </p:txBody>
      </p:sp>
      <p:sp>
        <p:nvSpPr>
          <p:cNvPr id="3" name="Content Placeholder 2">
            <a:extLst>
              <a:ext uri="{FF2B5EF4-FFF2-40B4-BE49-F238E27FC236}">
                <a16:creationId xmlns:a16="http://schemas.microsoft.com/office/drawing/2014/main" id="{96EFFB34-BFEA-1E4E-8315-1F34727617A4}"/>
              </a:ext>
            </a:extLst>
          </p:cNvPr>
          <p:cNvSpPr>
            <a:spLocks noGrp="1"/>
          </p:cNvSpPr>
          <p:nvPr>
            <p:ph idx="1"/>
          </p:nvPr>
        </p:nvSpPr>
        <p:spPr>
          <a:xfrm>
            <a:off x="1185756" y="2362200"/>
            <a:ext cx="8796444" cy="3935986"/>
          </a:xfrm>
        </p:spPr>
        <p:txBody>
          <a:bodyPr anchor="ctr">
            <a:normAutofit/>
          </a:bodyPr>
          <a:lstStyle/>
          <a:p>
            <a:pPr algn="just"/>
            <a:r>
              <a:rPr lang="en-US" sz="1800" dirty="0" err="1">
                <a:solidFill>
                  <a:schemeClr val="tx1"/>
                </a:solidFill>
              </a:rPr>
              <a:t>PyTorch</a:t>
            </a:r>
            <a:r>
              <a:rPr lang="en-US" sz="1800" dirty="0">
                <a:solidFill>
                  <a:schemeClr val="tx1"/>
                </a:solidFill>
              </a:rPr>
              <a:t> is an open-source machine learning library based on the Torch library, used for applications such as computer vision and natural language processing, primarily developed by Facebook's AI Research lab. It is free and open-source software released under the Modified BSD license. In this project, </a:t>
            </a:r>
          </a:p>
          <a:p>
            <a:pPr algn="just"/>
            <a:r>
              <a:rPr lang="en-US" sz="1800" dirty="0" err="1">
                <a:solidFill>
                  <a:schemeClr val="tx1"/>
                </a:solidFill>
              </a:rPr>
              <a:t>PyTorch</a:t>
            </a:r>
            <a:r>
              <a:rPr lang="en-US" sz="1800" dirty="0">
                <a:solidFill>
                  <a:schemeClr val="tx1"/>
                </a:solidFill>
              </a:rPr>
              <a:t> has been used to run Convolutional Neural Networks to find the training and testing accuracy of the algorithm when asked to classify the images. </a:t>
            </a:r>
          </a:p>
        </p:txBody>
      </p:sp>
      <p:sp>
        <p:nvSpPr>
          <p:cNvPr id="4" name="Footer Placeholder 3">
            <a:extLst>
              <a:ext uri="{FF2B5EF4-FFF2-40B4-BE49-F238E27FC236}">
                <a16:creationId xmlns:a16="http://schemas.microsoft.com/office/drawing/2014/main" id="{62692CDE-9DE9-5C49-AB62-09B7F5EB981A}"/>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210256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7F70EF7-FBE8-C54D-BB78-AA8475092F87}"/>
              </a:ext>
            </a:extLst>
          </p:cNvPr>
          <p:cNvSpPr>
            <a:spLocks noGrp="1"/>
          </p:cNvSpPr>
          <p:nvPr>
            <p:ph type="title"/>
          </p:nvPr>
        </p:nvSpPr>
        <p:spPr>
          <a:xfrm>
            <a:off x="838200" y="586992"/>
            <a:ext cx="4953000" cy="1664573"/>
          </a:xfrm>
        </p:spPr>
        <p:txBody>
          <a:bodyPr>
            <a:normAutofit/>
          </a:bodyPr>
          <a:lstStyle/>
          <a:p>
            <a:r>
              <a:rPr lang="en-US">
                <a:solidFill>
                  <a:schemeClr val="tx2"/>
                </a:solidFill>
              </a:rPr>
              <a:t>Discovery Cluster</a:t>
            </a:r>
          </a:p>
        </p:txBody>
      </p:sp>
      <p:sp>
        <p:nvSpPr>
          <p:cNvPr id="3" name="Content Placeholder 2">
            <a:extLst>
              <a:ext uri="{FF2B5EF4-FFF2-40B4-BE49-F238E27FC236}">
                <a16:creationId xmlns:a16="http://schemas.microsoft.com/office/drawing/2014/main" id="{1D9C0935-4A6E-DA48-91E8-E65E3F937FFD}"/>
              </a:ext>
            </a:extLst>
          </p:cNvPr>
          <p:cNvSpPr>
            <a:spLocks noGrp="1"/>
          </p:cNvSpPr>
          <p:nvPr>
            <p:ph idx="1"/>
          </p:nvPr>
        </p:nvSpPr>
        <p:spPr>
          <a:xfrm>
            <a:off x="838200" y="2411653"/>
            <a:ext cx="4952681" cy="3728613"/>
          </a:xfrm>
        </p:spPr>
        <p:txBody>
          <a:bodyPr>
            <a:normAutofit/>
          </a:bodyPr>
          <a:lstStyle/>
          <a:p>
            <a:pPr algn="just"/>
            <a:r>
              <a:rPr lang="en-US" sz="1800" dirty="0">
                <a:solidFill>
                  <a:schemeClr val="tx2"/>
                </a:solidFill>
              </a:rPr>
              <a:t>HPC Cluster that uses Linux codes to operate</a:t>
            </a:r>
          </a:p>
          <a:p>
            <a:pPr algn="just"/>
            <a:r>
              <a:rPr lang="en-US" sz="1800" dirty="0">
                <a:solidFill>
                  <a:schemeClr val="tx2"/>
                </a:solidFill>
              </a:rPr>
              <a:t>We need to be on a GPU node after logging in</a:t>
            </a:r>
          </a:p>
          <a:p>
            <a:pPr algn="just"/>
            <a:r>
              <a:rPr lang="en-US" sz="1800" dirty="0">
                <a:solidFill>
                  <a:schemeClr val="tx2"/>
                </a:solidFill>
              </a:rPr>
              <a:t>In order to run the model on Multiple GPUS, we need to create a virtual environment which can run </a:t>
            </a:r>
            <a:r>
              <a:rPr lang="en-US" sz="1800" dirty="0" err="1">
                <a:solidFill>
                  <a:schemeClr val="tx2"/>
                </a:solidFill>
              </a:rPr>
              <a:t>PyTorch</a:t>
            </a:r>
            <a:r>
              <a:rPr lang="en-US" sz="1800" dirty="0">
                <a:solidFill>
                  <a:schemeClr val="tx2"/>
                </a:solidFill>
              </a:rPr>
              <a:t> in our case.</a:t>
            </a:r>
          </a:p>
          <a:p>
            <a:pPr algn="just"/>
            <a:r>
              <a:rPr lang="en-US" sz="1800" dirty="0">
                <a:solidFill>
                  <a:schemeClr val="tx2"/>
                </a:solidFill>
              </a:rPr>
              <a:t>GPU used was Nvidia V100-SXM2</a:t>
            </a:r>
          </a:p>
        </p:txBody>
      </p:sp>
      <p:sp>
        <p:nvSpPr>
          <p:cNvPr id="23" name="Rectangle 22">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196875" y="0"/>
            <a:ext cx="5992075"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16DB7EF-4022-1A44-9483-15160E0B9ADD}"/>
              </a:ext>
            </a:extLst>
          </p:cNvPr>
          <p:cNvPicPr>
            <a:picLocks noChangeAspect="1"/>
          </p:cNvPicPr>
          <p:nvPr/>
        </p:nvPicPr>
        <p:blipFill>
          <a:blip r:embed="rId3"/>
          <a:stretch>
            <a:fillRect/>
          </a:stretch>
        </p:blipFill>
        <p:spPr>
          <a:xfrm>
            <a:off x="6461168" y="3543686"/>
            <a:ext cx="5526588" cy="1464546"/>
          </a:xfrm>
          <a:prstGeom prst="rect">
            <a:avLst/>
          </a:prstGeom>
        </p:spPr>
      </p:pic>
      <p:sp>
        <p:nvSpPr>
          <p:cNvPr id="6" name="TextBox 5">
            <a:extLst>
              <a:ext uri="{FF2B5EF4-FFF2-40B4-BE49-F238E27FC236}">
                <a16:creationId xmlns:a16="http://schemas.microsoft.com/office/drawing/2014/main" id="{076960CE-2678-C946-976A-469DFBDFCF91}"/>
              </a:ext>
            </a:extLst>
          </p:cNvPr>
          <p:cNvSpPr txBox="1"/>
          <p:nvPr/>
        </p:nvSpPr>
        <p:spPr>
          <a:xfrm>
            <a:off x="6458121" y="1139920"/>
            <a:ext cx="5520378" cy="553998"/>
          </a:xfrm>
          <a:prstGeom prst="rect">
            <a:avLst/>
          </a:prstGeom>
          <a:noFill/>
        </p:spPr>
        <p:txBody>
          <a:bodyPr wrap="square" rtlCol="0">
            <a:spAutoFit/>
          </a:bodyPr>
          <a:lstStyle/>
          <a:p>
            <a:r>
              <a:rPr lang="en-US" sz="1500" dirty="0" err="1">
                <a:solidFill>
                  <a:schemeClr val="bg1"/>
                </a:solidFill>
              </a:rPr>
              <a:t>srun</a:t>
            </a:r>
            <a:r>
              <a:rPr lang="en-US" sz="1500" dirty="0">
                <a:solidFill>
                  <a:schemeClr val="bg1"/>
                </a:solidFill>
              </a:rPr>
              <a:t> -p reservation --reservation=csye7105-gpu --</a:t>
            </a:r>
            <a:r>
              <a:rPr lang="en-US" sz="1500" dirty="0" err="1">
                <a:solidFill>
                  <a:schemeClr val="bg1"/>
                </a:solidFill>
              </a:rPr>
              <a:t>gres</a:t>
            </a:r>
            <a:r>
              <a:rPr lang="en-US" sz="1500" dirty="0">
                <a:solidFill>
                  <a:schemeClr val="bg1"/>
                </a:solidFill>
              </a:rPr>
              <a:t>=gpu:1 --mem=16Gb --time=05:00:00 --export=ALL --</a:t>
            </a:r>
            <a:r>
              <a:rPr lang="en-US" sz="1500" dirty="0" err="1">
                <a:solidFill>
                  <a:schemeClr val="bg1"/>
                </a:solidFill>
              </a:rPr>
              <a:t>pty</a:t>
            </a:r>
            <a:r>
              <a:rPr lang="en-US" sz="1500" dirty="0">
                <a:solidFill>
                  <a:schemeClr val="bg1"/>
                </a:solidFill>
              </a:rPr>
              <a:t> /bin/bash</a:t>
            </a:r>
          </a:p>
        </p:txBody>
      </p:sp>
      <p:sp>
        <p:nvSpPr>
          <p:cNvPr id="7" name="Rectangle 6">
            <a:extLst>
              <a:ext uri="{FF2B5EF4-FFF2-40B4-BE49-F238E27FC236}">
                <a16:creationId xmlns:a16="http://schemas.microsoft.com/office/drawing/2014/main" id="{CB30804A-0F72-0543-9032-543E0D87C316}"/>
              </a:ext>
            </a:extLst>
          </p:cNvPr>
          <p:cNvSpPr/>
          <p:nvPr/>
        </p:nvSpPr>
        <p:spPr>
          <a:xfrm>
            <a:off x="6464968" y="2251565"/>
            <a:ext cx="5520059" cy="553998"/>
          </a:xfrm>
          <a:prstGeom prst="rect">
            <a:avLst/>
          </a:prstGeom>
        </p:spPr>
        <p:txBody>
          <a:bodyPr wrap="square">
            <a:spAutoFit/>
          </a:bodyPr>
          <a:lstStyle/>
          <a:p>
            <a:r>
              <a:rPr lang="en-US" sz="1500" dirty="0" err="1">
                <a:solidFill>
                  <a:schemeClr val="bg1"/>
                </a:solidFill>
              </a:rPr>
              <a:t>srun</a:t>
            </a:r>
            <a:r>
              <a:rPr lang="en-US" sz="1500" dirty="0">
                <a:solidFill>
                  <a:schemeClr val="bg1"/>
                </a:solidFill>
              </a:rPr>
              <a:t> -p reservation --reservation=csye7105-gpu --</a:t>
            </a:r>
            <a:r>
              <a:rPr lang="en-US" sz="1500" dirty="0" err="1">
                <a:solidFill>
                  <a:schemeClr val="bg1"/>
                </a:solidFill>
              </a:rPr>
              <a:t>gres</a:t>
            </a:r>
            <a:r>
              <a:rPr lang="en-US" sz="1500" dirty="0">
                <a:solidFill>
                  <a:schemeClr val="bg1"/>
                </a:solidFill>
              </a:rPr>
              <a:t>=gpu:2 --mem=16Gb --time=05:00:00 --export=ALL --</a:t>
            </a:r>
            <a:r>
              <a:rPr lang="en-US" sz="1500" dirty="0" err="1">
                <a:solidFill>
                  <a:schemeClr val="bg1"/>
                </a:solidFill>
              </a:rPr>
              <a:t>pty</a:t>
            </a:r>
            <a:r>
              <a:rPr lang="en-US" sz="1500" dirty="0">
                <a:solidFill>
                  <a:schemeClr val="bg1"/>
                </a:solidFill>
              </a:rPr>
              <a:t> /bin/bash</a:t>
            </a:r>
          </a:p>
        </p:txBody>
      </p:sp>
      <p:sp>
        <p:nvSpPr>
          <p:cNvPr id="9" name="Footer Placeholder 8">
            <a:extLst>
              <a:ext uri="{FF2B5EF4-FFF2-40B4-BE49-F238E27FC236}">
                <a16:creationId xmlns:a16="http://schemas.microsoft.com/office/drawing/2014/main" id="{716AC1EE-C8D4-3043-965B-56C9544C7582}"/>
              </a:ext>
            </a:extLst>
          </p:cNvPr>
          <p:cNvSpPr>
            <a:spLocks noGrp="1"/>
          </p:cNvSpPr>
          <p:nvPr>
            <p:ph type="ftr" sz="quarter" idx="11"/>
          </p:nvPr>
        </p:nvSpPr>
        <p:spPr/>
        <p:txBody>
          <a:bodyPr/>
          <a:lstStyle/>
          <a:p>
            <a:r>
              <a:rPr lang="en-US" dirty="0">
                <a:solidFill>
                  <a:schemeClr val="tx1">
                    <a:alpha val="60000"/>
                  </a:schemeClr>
                </a:solidFill>
              </a:rPr>
              <a:t>Northeastern University | CSYE 7105 | High Performance Parallel Machine Learning and AI| Team 13</a:t>
            </a:r>
          </a:p>
        </p:txBody>
      </p:sp>
    </p:spTree>
    <p:extLst>
      <p:ext uri="{BB962C8B-B14F-4D97-AF65-F5344CB8AC3E}">
        <p14:creationId xmlns:p14="http://schemas.microsoft.com/office/powerpoint/2010/main" val="1097218560"/>
      </p:ext>
    </p:extLst>
  </p:cSld>
  <p:clrMapOvr>
    <a:masterClrMapping/>
  </p:clrMapOvr>
</p:sld>
</file>

<file path=ppt/theme/theme1.xml><?xml version="1.0" encoding="utf-8"?>
<a:theme xmlns:a="http://schemas.openxmlformats.org/drawingml/2006/main" name="BlockprintVTI">
  <a:themeElements>
    <a:clrScheme name="AnalogousFromLightSeedRightStep">
      <a:dk1>
        <a:srgbClr val="000000"/>
      </a:dk1>
      <a:lt1>
        <a:srgbClr val="FFFFFF"/>
      </a:lt1>
      <a:dk2>
        <a:srgbClr val="412624"/>
      </a:dk2>
      <a:lt2>
        <a:srgbClr val="E6E8E2"/>
      </a:lt2>
      <a:accent1>
        <a:srgbClr val="A996C6"/>
      </a:accent1>
      <a:accent2>
        <a:srgbClr val="AF7FBA"/>
      </a:accent2>
      <a:accent3>
        <a:srgbClr val="C593B9"/>
      </a:accent3>
      <a:accent4>
        <a:srgbClr val="BA7F94"/>
      </a:accent4>
      <a:accent5>
        <a:srgbClr val="C69996"/>
      </a:accent5>
      <a:accent6>
        <a:srgbClr val="BA9B7F"/>
      </a:accent6>
      <a:hlink>
        <a:srgbClr val="758A53"/>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1006</Words>
  <Application>Microsoft Macintosh PowerPoint</Application>
  <PresentationFormat>Widescreen</PresentationFormat>
  <Paragraphs>76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Next LT Pro</vt:lpstr>
      <vt:lpstr>AvenirNext LT Pro Medium</vt:lpstr>
      <vt:lpstr>Calibri</vt:lpstr>
      <vt:lpstr>BlockprintVTI</vt:lpstr>
      <vt:lpstr>Car Image Classification Using Convolutional Neural Networks</vt:lpstr>
      <vt:lpstr>Introduction</vt:lpstr>
      <vt:lpstr>Introduction</vt:lpstr>
      <vt:lpstr>Objectives</vt:lpstr>
      <vt:lpstr>Flow Diagram</vt:lpstr>
      <vt:lpstr>Dataset</vt:lpstr>
      <vt:lpstr>Convolutional Neural Networks</vt:lpstr>
      <vt:lpstr>PyTorch</vt:lpstr>
      <vt:lpstr>Discovery Cluster</vt:lpstr>
      <vt:lpstr>Code</vt:lpstr>
      <vt:lpstr>Implementing CNN </vt:lpstr>
      <vt:lpstr>Serial Computing / Single GPU</vt:lpstr>
      <vt:lpstr>Serial Computing / Single GPU</vt:lpstr>
      <vt:lpstr>Accuracy V/S Epoch</vt:lpstr>
      <vt:lpstr>Loss for Single GPU</vt:lpstr>
      <vt:lpstr>Parallel Computing / 2 GPUs</vt:lpstr>
      <vt:lpstr>Accuracy V/S Epoch</vt:lpstr>
      <vt:lpstr>Loss for 2 GPUs</vt:lpstr>
      <vt:lpstr>Result</vt:lpstr>
      <vt:lpstr>Conclusion</vt:lpstr>
      <vt:lpstr>Dataset</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Image Classification Using Convolutional Neural Networks</dc:title>
  <dc:creator>ATULYA SHARMA</dc:creator>
  <cp:lastModifiedBy>ATULYA SHARMA</cp:lastModifiedBy>
  <cp:revision>5</cp:revision>
  <dcterms:created xsi:type="dcterms:W3CDTF">2020-12-08T15:31:00Z</dcterms:created>
  <dcterms:modified xsi:type="dcterms:W3CDTF">2020-12-08T16:43:10Z</dcterms:modified>
</cp:coreProperties>
</file>